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9" r:id="rId11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6BB5B-DF3D-44DA-99DB-7AEB37CD3D9B}" v="3" dt="2025-12-10T16:05:14.5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46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ídio Oliveira" userId="2e6e6f6d-fff9-46ef-9091-884c6980c73a" providerId="ADAL" clId="{FBA8DEFD-EBC3-490D-8111-605AF93F32A3}"/>
    <pc:docChg chg="custSel delSld modSld">
      <pc:chgData name="Ilídio Oliveira" userId="2e6e6f6d-fff9-46ef-9091-884c6980c73a" providerId="ADAL" clId="{FBA8DEFD-EBC3-490D-8111-605AF93F32A3}" dt="2025-12-10T16:06:13.864" v="265" actId="478"/>
      <pc:docMkLst>
        <pc:docMk/>
      </pc:docMkLst>
      <pc:sldChg chg="delSp modSp mod">
        <pc:chgData name="Ilídio Oliveira" userId="2e6e6f6d-fff9-46ef-9091-884c6980c73a" providerId="ADAL" clId="{FBA8DEFD-EBC3-490D-8111-605AF93F32A3}" dt="2025-12-10T15:54:32.762" v="21" actId="478"/>
        <pc:sldMkLst>
          <pc:docMk/>
          <pc:sldMk cId="0" sldId="256"/>
        </pc:sldMkLst>
        <pc:spChg chg="mod">
          <ac:chgData name="Ilídio Oliveira" userId="2e6e6f6d-fff9-46ef-9091-884c6980c73a" providerId="ADAL" clId="{FBA8DEFD-EBC3-490D-8111-605AF93F32A3}" dt="2025-12-10T15:54:12.032" v="19" actId="20577"/>
          <ac:spMkLst>
            <pc:docMk/>
            <pc:sldMk cId="0" sldId="256"/>
            <ac:spMk id="8" creationId="{00000000-0000-0000-0000-000000000000}"/>
          </ac:spMkLst>
        </pc:spChg>
        <pc:spChg chg="del">
          <ac:chgData name="Ilídio Oliveira" userId="2e6e6f6d-fff9-46ef-9091-884c6980c73a" providerId="ADAL" clId="{FBA8DEFD-EBC3-490D-8111-605AF93F32A3}" dt="2025-12-10T15:54:32.762" v="21" actId="478"/>
          <ac:spMkLst>
            <pc:docMk/>
            <pc:sldMk cId="0" sldId="256"/>
            <ac:spMk id="9" creationId="{00000000-0000-0000-0000-000000000000}"/>
          </ac:spMkLst>
        </pc:spChg>
      </pc:sldChg>
      <pc:sldChg chg="del">
        <pc:chgData name="Ilídio Oliveira" userId="2e6e6f6d-fff9-46ef-9091-884c6980c73a" providerId="ADAL" clId="{FBA8DEFD-EBC3-490D-8111-605AF93F32A3}" dt="2025-12-10T15:54:25.717" v="20" actId="47"/>
        <pc:sldMkLst>
          <pc:docMk/>
          <pc:sldMk cId="0" sldId="257"/>
        </pc:sldMkLst>
      </pc:sldChg>
      <pc:sldChg chg="delSp modSp mod">
        <pc:chgData name="Ilídio Oliveira" userId="2e6e6f6d-fff9-46ef-9091-884c6980c73a" providerId="ADAL" clId="{FBA8DEFD-EBC3-490D-8111-605AF93F32A3}" dt="2025-12-10T15:55:57.864" v="27" actId="478"/>
        <pc:sldMkLst>
          <pc:docMk/>
          <pc:sldMk cId="0" sldId="258"/>
        </pc:sldMkLst>
        <pc:spChg chg="del mod">
          <ac:chgData name="Ilídio Oliveira" userId="2e6e6f6d-fff9-46ef-9091-884c6980c73a" providerId="ADAL" clId="{FBA8DEFD-EBC3-490D-8111-605AF93F32A3}" dt="2025-12-10T15:55:57.864" v="27" actId="478"/>
          <ac:spMkLst>
            <pc:docMk/>
            <pc:sldMk cId="0" sldId="258"/>
            <ac:spMk id="3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5:47.007" v="25" actId="207"/>
          <ac:spMkLst>
            <pc:docMk/>
            <pc:sldMk cId="0" sldId="258"/>
            <ac:spMk id="8" creationId="{00000000-0000-0000-0000-000000000000}"/>
          </ac:spMkLst>
        </pc:spChg>
      </pc:sldChg>
      <pc:sldChg chg="delSp mod">
        <pc:chgData name="Ilídio Oliveira" userId="2e6e6f6d-fff9-46ef-9091-884c6980c73a" providerId="ADAL" clId="{FBA8DEFD-EBC3-490D-8111-605AF93F32A3}" dt="2025-12-10T15:56:25.190" v="28" actId="478"/>
        <pc:sldMkLst>
          <pc:docMk/>
          <pc:sldMk cId="0" sldId="259"/>
        </pc:sldMkLst>
        <pc:spChg chg="del">
          <ac:chgData name="Ilídio Oliveira" userId="2e6e6f6d-fff9-46ef-9091-884c6980c73a" providerId="ADAL" clId="{FBA8DEFD-EBC3-490D-8111-605AF93F32A3}" dt="2025-12-10T15:56:25.190" v="28" actId="478"/>
          <ac:spMkLst>
            <pc:docMk/>
            <pc:sldMk cId="0" sldId="259"/>
            <ac:spMk id="3" creationId="{00000000-0000-0000-0000-000000000000}"/>
          </ac:spMkLst>
        </pc:spChg>
      </pc:sldChg>
      <pc:sldChg chg="delSp modSp mod">
        <pc:chgData name="Ilídio Oliveira" userId="2e6e6f6d-fff9-46ef-9091-884c6980c73a" providerId="ADAL" clId="{FBA8DEFD-EBC3-490D-8111-605AF93F32A3}" dt="2025-12-10T16:06:13.864" v="265" actId="478"/>
        <pc:sldMkLst>
          <pc:docMk/>
          <pc:sldMk cId="0" sldId="260"/>
        </pc:sldMkLst>
        <pc:spChg chg="del">
          <ac:chgData name="Ilídio Oliveira" userId="2e6e6f6d-fff9-46ef-9091-884c6980c73a" providerId="ADAL" clId="{FBA8DEFD-EBC3-490D-8111-605AF93F32A3}" dt="2025-12-10T16:06:13.864" v="265" actId="478"/>
          <ac:spMkLst>
            <pc:docMk/>
            <pc:sldMk cId="0" sldId="260"/>
            <ac:spMk id="3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6:46.574" v="29" actId="207"/>
          <ac:spMkLst>
            <pc:docMk/>
            <pc:sldMk cId="0" sldId="260"/>
            <ac:spMk id="7" creationId="{00000000-0000-0000-0000-000000000000}"/>
          </ac:spMkLst>
        </pc:spChg>
      </pc:sldChg>
      <pc:sldChg chg="delSp modSp mod">
        <pc:chgData name="Ilídio Oliveira" userId="2e6e6f6d-fff9-46ef-9091-884c6980c73a" providerId="ADAL" clId="{FBA8DEFD-EBC3-490D-8111-605AF93F32A3}" dt="2025-12-10T16:06:08.062" v="263" actId="478"/>
        <pc:sldMkLst>
          <pc:docMk/>
          <pc:sldMk cId="0" sldId="261"/>
        </pc:sldMkLst>
        <pc:spChg chg="del">
          <ac:chgData name="Ilídio Oliveira" userId="2e6e6f6d-fff9-46ef-9091-884c6980c73a" providerId="ADAL" clId="{FBA8DEFD-EBC3-490D-8111-605AF93F32A3}" dt="2025-12-10T16:06:08.062" v="263" actId="478"/>
          <ac:spMkLst>
            <pc:docMk/>
            <pc:sldMk cId="0" sldId="261"/>
            <ac:spMk id="3" creationId="{00000000-0000-0000-0000-000000000000}"/>
          </ac:spMkLst>
        </pc:spChg>
        <pc:graphicFrameChg chg="modGraphic">
          <ac:chgData name="Ilídio Oliveira" userId="2e6e6f6d-fff9-46ef-9091-884c6980c73a" providerId="ADAL" clId="{FBA8DEFD-EBC3-490D-8111-605AF93F32A3}" dt="2025-12-10T15:57:05.497" v="30" actId="207"/>
          <ac:graphicFrameMkLst>
            <pc:docMk/>
            <pc:sldMk cId="0" sldId="261"/>
            <ac:graphicFrameMk id="7" creationId="{00000000-0000-0000-0000-000000000000}"/>
          </ac:graphicFrameMkLst>
        </pc:graphicFrameChg>
      </pc:sldChg>
      <pc:sldChg chg="delSp modSp mod">
        <pc:chgData name="Ilídio Oliveira" userId="2e6e6f6d-fff9-46ef-9091-884c6980c73a" providerId="ADAL" clId="{FBA8DEFD-EBC3-490D-8111-605AF93F32A3}" dt="2025-12-10T16:06:10.436" v="264" actId="478"/>
        <pc:sldMkLst>
          <pc:docMk/>
          <pc:sldMk cId="0" sldId="262"/>
        </pc:sldMkLst>
        <pc:spChg chg="del">
          <ac:chgData name="Ilídio Oliveira" userId="2e6e6f6d-fff9-46ef-9091-884c6980c73a" providerId="ADAL" clId="{FBA8DEFD-EBC3-490D-8111-605AF93F32A3}" dt="2025-12-10T16:06:10.436" v="264" actId="478"/>
          <ac:spMkLst>
            <pc:docMk/>
            <pc:sldMk cId="0" sldId="262"/>
            <ac:spMk id="3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7:31.541" v="47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8:02.257" v="65" actId="14100"/>
          <ac:spMkLst>
            <pc:docMk/>
            <pc:sldMk cId="0" sldId="262"/>
            <ac:spMk id="9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7:47.891" v="52" actId="20577"/>
          <ac:spMkLst>
            <pc:docMk/>
            <pc:sldMk cId="0" sldId="262"/>
            <ac:spMk id="11" creationId="{00000000-0000-0000-0000-000000000000}"/>
          </ac:spMkLst>
        </pc:spChg>
      </pc:sldChg>
      <pc:sldChg chg="addSp delSp modSp mod">
        <pc:chgData name="Ilídio Oliveira" userId="2e6e6f6d-fff9-46ef-9091-884c6980c73a" providerId="ADAL" clId="{FBA8DEFD-EBC3-490D-8111-605AF93F32A3}" dt="2025-12-10T16:06:05.644" v="262" actId="478"/>
        <pc:sldMkLst>
          <pc:docMk/>
          <pc:sldMk cId="0" sldId="263"/>
        </pc:sldMkLst>
        <pc:spChg chg="del">
          <ac:chgData name="Ilídio Oliveira" userId="2e6e6f6d-fff9-46ef-9091-884c6980c73a" providerId="ADAL" clId="{FBA8DEFD-EBC3-490D-8111-605AF93F32A3}" dt="2025-12-10T16:06:05.644" v="262" actId="478"/>
          <ac:spMkLst>
            <pc:docMk/>
            <pc:sldMk cId="0" sldId="263"/>
            <ac:spMk id="3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5:59:02.539" v="124" actId="20577"/>
          <ac:spMkLst>
            <pc:docMk/>
            <pc:sldMk cId="0" sldId="263"/>
            <ac:spMk id="14" creationId="{00000000-0000-0000-0000-000000000000}"/>
          </ac:spMkLst>
        </pc:spChg>
        <pc:spChg chg="add mod">
          <ac:chgData name="Ilídio Oliveira" userId="2e6e6f6d-fff9-46ef-9091-884c6980c73a" providerId="ADAL" clId="{FBA8DEFD-EBC3-490D-8111-605AF93F32A3}" dt="2025-12-10T16:00:15.414" v="243" actId="20577"/>
          <ac:spMkLst>
            <pc:docMk/>
            <pc:sldMk cId="0" sldId="263"/>
            <ac:spMk id="17" creationId="{40857EAD-7EFC-C4DF-B516-BAA0DBDAF948}"/>
          </ac:spMkLst>
        </pc:spChg>
      </pc:sldChg>
      <pc:sldChg chg="del">
        <pc:chgData name="Ilídio Oliveira" userId="2e6e6f6d-fff9-46ef-9091-884c6980c73a" providerId="ADAL" clId="{FBA8DEFD-EBC3-490D-8111-605AF93F32A3}" dt="2025-12-10T16:00:54.732" v="244" actId="47"/>
        <pc:sldMkLst>
          <pc:docMk/>
          <pc:sldMk cId="0" sldId="264"/>
        </pc:sldMkLst>
      </pc:sldChg>
      <pc:sldChg chg="del">
        <pc:chgData name="Ilídio Oliveira" userId="2e6e6f6d-fff9-46ef-9091-884c6980c73a" providerId="ADAL" clId="{FBA8DEFD-EBC3-490D-8111-605AF93F32A3}" dt="2025-12-10T16:01:09.307" v="245" actId="47"/>
        <pc:sldMkLst>
          <pc:docMk/>
          <pc:sldMk cId="0" sldId="265"/>
        </pc:sldMkLst>
      </pc:sldChg>
      <pc:sldChg chg="delSp mod">
        <pc:chgData name="Ilídio Oliveira" userId="2e6e6f6d-fff9-46ef-9091-884c6980c73a" providerId="ADAL" clId="{FBA8DEFD-EBC3-490D-8111-605AF93F32A3}" dt="2025-12-10T16:02:15.824" v="248" actId="478"/>
        <pc:sldMkLst>
          <pc:docMk/>
          <pc:sldMk cId="0" sldId="266"/>
        </pc:sldMkLst>
        <pc:spChg chg="del">
          <ac:chgData name="Ilídio Oliveira" userId="2e6e6f6d-fff9-46ef-9091-884c6980c73a" providerId="ADAL" clId="{FBA8DEFD-EBC3-490D-8111-605AF93F32A3}" dt="2025-12-10T16:02:15.824" v="248" actId="478"/>
          <ac:spMkLst>
            <pc:docMk/>
            <pc:sldMk cId="0" sldId="266"/>
            <ac:spMk id="3" creationId="{00000000-0000-0000-0000-000000000000}"/>
          </ac:spMkLst>
        </pc:spChg>
      </pc:sldChg>
      <pc:sldChg chg="delSp mod">
        <pc:chgData name="Ilídio Oliveira" userId="2e6e6f6d-fff9-46ef-9091-884c6980c73a" providerId="ADAL" clId="{FBA8DEFD-EBC3-490D-8111-605AF93F32A3}" dt="2025-12-10T16:06:01.904" v="261" actId="478"/>
        <pc:sldMkLst>
          <pc:docMk/>
          <pc:sldMk cId="0" sldId="267"/>
        </pc:sldMkLst>
        <pc:spChg chg="del">
          <ac:chgData name="Ilídio Oliveira" userId="2e6e6f6d-fff9-46ef-9091-884c6980c73a" providerId="ADAL" clId="{FBA8DEFD-EBC3-490D-8111-605AF93F32A3}" dt="2025-12-10T16:06:01.904" v="261" actId="478"/>
          <ac:spMkLst>
            <pc:docMk/>
            <pc:sldMk cId="0" sldId="267"/>
            <ac:spMk id="3" creationId="{00000000-0000-0000-0000-000000000000}"/>
          </ac:spMkLst>
        </pc:spChg>
      </pc:sldChg>
      <pc:sldChg chg="del">
        <pc:chgData name="Ilídio Oliveira" userId="2e6e6f6d-fff9-46ef-9091-884c6980c73a" providerId="ADAL" clId="{FBA8DEFD-EBC3-490D-8111-605AF93F32A3}" dt="2025-12-10T16:01:48.175" v="246" actId="47"/>
        <pc:sldMkLst>
          <pc:docMk/>
          <pc:sldMk cId="0" sldId="268"/>
        </pc:sldMkLst>
      </pc:sldChg>
      <pc:sldChg chg="delSp modSp mod">
        <pc:chgData name="Ilídio Oliveira" userId="2e6e6f6d-fff9-46ef-9091-884c6980c73a" providerId="ADAL" clId="{FBA8DEFD-EBC3-490D-8111-605AF93F32A3}" dt="2025-12-10T16:05:42.214" v="260" actId="20577"/>
        <pc:sldMkLst>
          <pc:docMk/>
          <pc:sldMk cId="0" sldId="269"/>
        </pc:sldMkLst>
        <pc:spChg chg="del">
          <ac:chgData name="Ilídio Oliveira" userId="2e6e6f6d-fff9-46ef-9091-884c6980c73a" providerId="ADAL" clId="{FBA8DEFD-EBC3-490D-8111-605AF93F32A3}" dt="2025-12-10T16:05:32.253" v="257" actId="478"/>
          <ac:spMkLst>
            <pc:docMk/>
            <pc:sldMk cId="0" sldId="269"/>
            <ac:spMk id="3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6:05:42.214" v="260" actId="20577"/>
          <ac:spMkLst>
            <pc:docMk/>
            <pc:sldMk cId="0" sldId="269"/>
            <ac:spMk id="6" creationId="{00000000-0000-0000-0000-000000000000}"/>
          </ac:spMkLst>
        </pc:spChg>
        <pc:spChg chg="mod">
          <ac:chgData name="Ilídio Oliveira" userId="2e6e6f6d-fff9-46ef-9091-884c6980c73a" providerId="ADAL" clId="{FBA8DEFD-EBC3-490D-8111-605AF93F32A3}" dt="2025-12-10T16:05:23.646" v="256" actId="14100"/>
          <ac:spMkLst>
            <pc:docMk/>
            <pc:sldMk cId="0" sldId="269"/>
            <ac:spMk id="7" creationId="{00000000-0000-0000-0000-000000000000}"/>
          </ac:spMkLst>
        </pc:spChg>
      </pc:sldChg>
      <pc:sldChg chg="del">
        <pc:chgData name="Ilídio Oliveira" userId="2e6e6f6d-fff9-46ef-9091-884c6980c73a" providerId="ADAL" clId="{FBA8DEFD-EBC3-490D-8111-605AF93F32A3}" dt="2025-12-10T16:01:58.724" v="247" actId="47"/>
        <pc:sldMkLst>
          <pc:docMk/>
          <pc:sldMk cId="0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0C46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137400" y="0"/>
            <a:ext cx="2921000" cy="2921000"/>
          </a:xfrm>
          <a:custGeom>
            <a:avLst/>
            <a:gdLst/>
            <a:ahLst/>
            <a:cxnLst/>
            <a:rect l="l" t="t" r="r" b="b"/>
            <a:pathLst>
              <a:path w="2921000" h="2921000">
                <a:moveTo>
                  <a:pt x="2921000" y="0"/>
                </a:moveTo>
                <a:lnTo>
                  <a:pt x="293303" y="0"/>
                </a:lnTo>
                <a:lnTo>
                  <a:pt x="291405" y="2939"/>
                </a:lnTo>
                <a:lnTo>
                  <a:pt x="267768" y="41517"/>
                </a:lnTo>
                <a:lnTo>
                  <a:pt x="245028" y="80692"/>
                </a:lnTo>
                <a:lnTo>
                  <a:pt x="223200" y="120449"/>
                </a:lnTo>
                <a:lnTo>
                  <a:pt x="202297" y="160776"/>
                </a:lnTo>
                <a:lnTo>
                  <a:pt x="182334" y="201656"/>
                </a:lnTo>
                <a:lnTo>
                  <a:pt x="163326" y="243077"/>
                </a:lnTo>
                <a:lnTo>
                  <a:pt x="145285" y="285023"/>
                </a:lnTo>
                <a:lnTo>
                  <a:pt x="128228" y="327480"/>
                </a:lnTo>
                <a:lnTo>
                  <a:pt x="112167" y="370435"/>
                </a:lnTo>
                <a:lnTo>
                  <a:pt x="97118" y="413872"/>
                </a:lnTo>
                <a:lnTo>
                  <a:pt x="83094" y="457778"/>
                </a:lnTo>
                <a:lnTo>
                  <a:pt x="70110" y="502139"/>
                </a:lnTo>
                <a:lnTo>
                  <a:pt x="58180" y="546939"/>
                </a:lnTo>
                <a:lnTo>
                  <a:pt x="47318" y="592165"/>
                </a:lnTo>
                <a:lnTo>
                  <a:pt x="37540" y="637802"/>
                </a:lnTo>
                <a:lnTo>
                  <a:pt x="28858" y="683837"/>
                </a:lnTo>
                <a:lnTo>
                  <a:pt x="21287" y="730254"/>
                </a:lnTo>
                <a:lnTo>
                  <a:pt x="14842" y="777040"/>
                </a:lnTo>
                <a:lnTo>
                  <a:pt x="9537" y="824181"/>
                </a:lnTo>
                <a:lnTo>
                  <a:pt x="5386" y="871661"/>
                </a:lnTo>
                <a:lnTo>
                  <a:pt x="2403" y="919467"/>
                </a:lnTo>
                <a:lnTo>
                  <a:pt x="603" y="967585"/>
                </a:lnTo>
                <a:lnTo>
                  <a:pt x="0" y="1016000"/>
                </a:lnTo>
                <a:lnTo>
                  <a:pt x="603" y="1064414"/>
                </a:lnTo>
                <a:lnTo>
                  <a:pt x="2403" y="1112532"/>
                </a:lnTo>
                <a:lnTo>
                  <a:pt x="5386" y="1160338"/>
                </a:lnTo>
                <a:lnTo>
                  <a:pt x="9537" y="1207818"/>
                </a:lnTo>
                <a:lnTo>
                  <a:pt x="14842" y="1254959"/>
                </a:lnTo>
                <a:lnTo>
                  <a:pt x="21287" y="1301745"/>
                </a:lnTo>
                <a:lnTo>
                  <a:pt x="28858" y="1348162"/>
                </a:lnTo>
                <a:lnTo>
                  <a:pt x="37540" y="1394197"/>
                </a:lnTo>
                <a:lnTo>
                  <a:pt x="47318" y="1439834"/>
                </a:lnTo>
                <a:lnTo>
                  <a:pt x="58180" y="1485060"/>
                </a:lnTo>
                <a:lnTo>
                  <a:pt x="70110" y="1529860"/>
                </a:lnTo>
                <a:lnTo>
                  <a:pt x="83094" y="1574221"/>
                </a:lnTo>
                <a:lnTo>
                  <a:pt x="97118" y="1618127"/>
                </a:lnTo>
                <a:lnTo>
                  <a:pt x="112167" y="1661564"/>
                </a:lnTo>
                <a:lnTo>
                  <a:pt x="128228" y="1704519"/>
                </a:lnTo>
                <a:lnTo>
                  <a:pt x="145285" y="1746976"/>
                </a:lnTo>
                <a:lnTo>
                  <a:pt x="163326" y="1788922"/>
                </a:lnTo>
                <a:lnTo>
                  <a:pt x="182334" y="1830343"/>
                </a:lnTo>
                <a:lnTo>
                  <a:pt x="202297" y="1871223"/>
                </a:lnTo>
                <a:lnTo>
                  <a:pt x="223200" y="1911550"/>
                </a:lnTo>
                <a:lnTo>
                  <a:pt x="245028" y="1951307"/>
                </a:lnTo>
                <a:lnTo>
                  <a:pt x="267768" y="1990482"/>
                </a:lnTo>
                <a:lnTo>
                  <a:pt x="291405" y="2029060"/>
                </a:lnTo>
                <a:lnTo>
                  <a:pt x="315924" y="2067026"/>
                </a:lnTo>
                <a:lnTo>
                  <a:pt x="341312" y="2104367"/>
                </a:lnTo>
                <a:lnTo>
                  <a:pt x="367554" y="2141068"/>
                </a:lnTo>
                <a:lnTo>
                  <a:pt x="394636" y="2177114"/>
                </a:lnTo>
                <a:lnTo>
                  <a:pt x="422543" y="2212492"/>
                </a:lnTo>
                <a:lnTo>
                  <a:pt x="451262" y="2247188"/>
                </a:lnTo>
                <a:lnTo>
                  <a:pt x="480778" y="2281186"/>
                </a:lnTo>
                <a:lnTo>
                  <a:pt x="511077" y="2314473"/>
                </a:lnTo>
                <a:lnTo>
                  <a:pt x="542144" y="2347034"/>
                </a:lnTo>
                <a:lnTo>
                  <a:pt x="573965" y="2378855"/>
                </a:lnTo>
                <a:lnTo>
                  <a:pt x="606526" y="2409922"/>
                </a:lnTo>
                <a:lnTo>
                  <a:pt x="639813" y="2440221"/>
                </a:lnTo>
                <a:lnTo>
                  <a:pt x="673811" y="2469737"/>
                </a:lnTo>
                <a:lnTo>
                  <a:pt x="708507" y="2498456"/>
                </a:lnTo>
                <a:lnTo>
                  <a:pt x="743885" y="2526363"/>
                </a:lnTo>
                <a:lnTo>
                  <a:pt x="779931" y="2553445"/>
                </a:lnTo>
                <a:lnTo>
                  <a:pt x="816632" y="2579687"/>
                </a:lnTo>
                <a:lnTo>
                  <a:pt x="853973" y="2605075"/>
                </a:lnTo>
                <a:lnTo>
                  <a:pt x="891939" y="2629594"/>
                </a:lnTo>
                <a:lnTo>
                  <a:pt x="930517" y="2653231"/>
                </a:lnTo>
                <a:lnTo>
                  <a:pt x="969692" y="2675971"/>
                </a:lnTo>
                <a:lnTo>
                  <a:pt x="1009449" y="2697799"/>
                </a:lnTo>
                <a:lnTo>
                  <a:pt x="1049776" y="2718702"/>
                </a:lnTo>
                <a:lnTo>
                  <a:pt x="1090656" y="2738665"/>
                </a:lnTo>
                <a:lnTo>
                  <a:pt x="1132077" y="2757673"/>
                </a:lnTo>
                <a:lnTo>
                  <a:pt x="1174023" y="2775714"/>
                </a:lnTo>
                <a:lnTo>
                  <a:pt x="1216480" y="2792771"/>
                </a:lnTo>
                <a:lnTo>
                  <a:pt x="1259435" y="2808832"/>
                </a:lnTo>
                <a:lnTo>
                  <a:pt x="1302872" y="2823881"/>
                </a:lnTo>
                <a:lnTo>
                  <a:pt x="1346778" y="2837905"/>
                </a:lnTo>
                <a:lnTo>
                  <a:pt x="1391139" y="2850889"/>
                </a:lnTo>
                <a:lnTo>
                  <a:pt x="1435939" y="2862819"/>
                </a:lnTo>
                <a:lnTo>
                  <a:pt x="1481165" y="2873681"/>
                </a:lnTo>
                <a:lnTo>
                  <a:pt x="1526802" y="2883459"/>
                </a:lnTo>
                <a:lnTo>
                  <a:pt x="1572837" y="2892141"/>
                </a:lnTo>
                <a:lnTo>
                  <a:pt x="1619254" y="2899712"/>
                </a:lnTo>
                <a:lnTo>
                  <a:pt x="1666040" y="2906157"/>
                </a:lnTo>
                <a:lnTo>
                  <a:pt x="1713181" y="2911462"/>
                </a:lnTo>
                <a:lnTo>
                  <a:pt x="1760661" y="2915613"/>
                </a:lnTo>
                <a:lnTo>
                  <a:pt x="1808467" y="2918596"/>
                </a:lnTo>
                <a:lnTo>
                  <a:pt x="1856585" y="2920396"/>
                </a:lnTo>
                <a:lnTo>
                  <a:pt x="1905000" y="2921000"/>
                </a:lnTo>
                <a:lnTo>
                  <a:pt x="1953414" y="2920396"/>
                </a:lnTo>
                <a:lnTo>
                  <a:pt x="2001532" y="2918596"/>
                </a:lnTo>
                <a:lnTo>
                  <a:pt x="2049338" y="2915613"/>
                </a:lnTo>
                <a:lnTo>
                  <a:pt x="2096818" y="2911462"/>
                </a:lnTo>
                <a:lnTo>
                  <a:pt x="2143959" y="2906157"/>
                </a:lnTo>
                <a:lnTo>
                  <a:pt x="2190745" y="2899712"/>
                </a:lnTo>
                <a:lnTo>
                  <a:pt x="2237162" y="2892141"/>
                </a:lnTo>
                <a:lnTo>
                  <a:pt x="2283197" y="2883459"/>
                </a:lnTo>
                <a:lnTo>
                  <a:pt x="2328834" y="2873681"/>
                </a:lnTo>
                <a:lnTo>
                  <a:pt x="2374060" y="2862819"/>
                </a:lnTo>
                <a:lnTo>
                  <a:pt x="2418860" y="2850889"/>
                </a:lnTo>
                <a:lnTo>
                  <a:pt x="2463221" y="2837905"/>
                </a:lnTo>
                <a:lnTo>
                  <a:pt x="2507127" y="2823881"/>
                </a:lnTo>
                <a:lnTo>
                  <a:pt x="2550564" y="2808832"/>
                </a:lnTo>
                <a:lnTo>
                  <a:pt x="2593519" y="2792771"/>
                </a:lnTo>
                <a:lnTo>
                  <a:pt x="2635976" y="2775714"/>
                </a:lnTo>
                <a:lnTo>
                  <a:pt x="2677922" y="2757673"/>
                </a:lnTo>
                <a:lnTo>
                  <a:pt x="2719343" y="2738665"/>
                </a:lnTo>
                <a:lnTo>
                  <a:pt x="2760223" y="2718702"/>
                </a:lnTo>
                <a:lnTo>
                  <a:pt x="2800550" y="2697799"/>
                </a:lnTo>
                <a:lnTo>
                  <a:pt x="2840307" y="2675971"/>
                </a:lnTo>
                <a:lnTo>
                  <a:pt x="2879482" y="2653231"/>
                </a:lnTo>
                <a:lnTo>
                  <a:pt x="2918060" y="2629594"/>
                </a:lnTo>
                <a:lnTo>
                  <a:pt x="2921000" y="2627696"/>
                </a:lnTo>
                <a:lnTo>
                  <a:pt x="29210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5232400"/>
            <a:ext cx="2540000" cy="2540000"/>
          </a:xfrm>
          <a:custGeom>
            <a:avLst/>
            <a:gdLst/>
            <a:ahLst/>
            <a:cxnLst/>
            <a:rect l="l" t="t" r="r" b="b"/>
            <a:pathLst>
              <a:path w="2540000" h="2540000">
                <a:moveTo>
                  <a:pt x="1016000" y="0"/>
                </a:moveTo>
                <a:lnTo>
                  <a:pt x="967621" y="753"/>
                </a:lnTo>
                <a:lnTo>
                  <a:pt x="919619" y="2998"/>
                </a:lnTo>
                <a:lnTo>
                  <a:pt x="872015" y="6712"/>
                </a:lnTo>
                <a:lnTo>
                  <a:pt x="824832" y="11874"/>
                </a:lnTo>
                <a:lnTo>
                  <a:pt x="778092" y="18460"/>
                </a:lnTo>
                <a:lnTo>
                  <a:pt x="731817" y="26448"/>
                </a:lnTo>
                <a:lnTo>
                  <a:pt x="686029" y="35817"/>
                </a:lnTo>
                <a:lnTo>
                  <a:pt x="640751" y="46544"/>
                </a:lnTo>
                <a:lnTo>
                  <a:pt x="596005" y="58606"/>
                </a:lnTo>
                <a:lnTo>
                  <a:pt x="551814" y="71981"/>
                </a:lnTo>
                <a:lnTo>
                  <a:pt x="508199" y="86647"/>
                </a:lnTo>
                <a:lnTo>
                  <a:pt x="465184" y="102582"/>
                </a:lnTo>
                <a:lnTo>
                  <a:pt x="422790" y="119763"/>
                </a:lnTo>
                <a:lnTo>
                  <a:pt x="381040" y="138168"/>
                </a:lnTo>
                <a:lnTo>
                  <a:pt x="339955" y="157774"/>
                </a:lnTo>
                <a:lnTo>
                  <a:pt x="299559" y="178560"/>
                </a:lnTo>
                <a:lnTo>
                  <a:pt x="259874" y="200503"/>
                </a:lnTo>
                <a:lnTo>
                  <a:pt x="220922" y="223580"/>
                </a:lnTo>
                <a:lnTo>
                  <a:pt x="182725" y="247770"/>
                </a:lnTo>
                <a:lnTo>
                  <a:pt x="145306" y="273049"/>
                </a:lnTo>
                <a:lnTo>
                  <a:pt x="108686" y="299397"/>
                </a:lnTo>
                <a:lnTo>
                  <a:pt x="72889" y="326790"/>
                </a:lnTo>
                <a:lnTo>
                  <a:pt x="37936" y="355206"/>
                </a:lnTo>
                <a:lnTo>
                  <a:pt x="3850" y="384622"/>
                </a:lnTo>
                <a:lnTo>
                  <a:pt x="0" y="388148"/>
                </a:lnTo>
                <a:lnTo>
                  <a:pt x="0" y="2540000"/>
                </a:lnTo>
                <a:lnTo>
                  <a:pt x="2151851" y="2540000"/>
                </a:lnTo>
                <a:lnTo>
                  <a:pt x="2155377" y="2536149"/>
                </a:lnTo>
                <a:lnTo>
                  <a:pt x="2184793" y="2502063"/>
                </a:lnTo>
                <a:lnTo>
                  <a:pt x="2213209" y="2467110"/>
                </a:lnTo>
                <a:lnTo>
                  <a:pt x="2240602" y="2431313"/>
                </a:lnTo>
                <a:lnTo>
                  <a:pt x="2266950" y="2394693"/>
                </a:lnTo>
                <a:lnTo>
                  <a:pt x="2292229" y="2357274"/>
                </a:lnTo>
                <a:lnTo>
                  <a:pt x="2316419" y="2319077"/>
                </a:lnTo>
                <a:lnTo>
                  <a:pt x="2339496" y="2280125"/>
                </a:lnTo>
                <a:lnTo>
                  <a:pt x="2361439" y="2240440"/>
                </a:lnTo>
                <a:lnTo>
                  <a:pt x="2382225" y="2200044"/>
                </a:lnTo>
                <a:lnTo>
                  <a:pt x="2401831" y="2158959"/>
                </a:lnTo>
                <a:lnTo>
                  <a:pt x="2420236" y="2117209"/>
                </a:lnTo>
                <a:lnTo>
                  <a:pt x="2437417" y="2074815"/>
                </a:lnTo>
                <a:lnTo>
                  <a:pt x="2453352" y="2031800"/>
                </a:lnTo>
                <a:lnTo>
                  <a:pt x="2468018" y="1988185"/>
                </a:lnTo>
                <a:lnTo>
                  <a:pt x="2481393" y="1943994"/>
                </a:lnTo>
                <a:lnTo>
                  <a:pt x="2493455" y="1899248"/>
                </a:lnTo>
                <a:lnTo>
                  <a:pt x="2504182" y="1853970"/>
                </a:lnTo>
                <a:lnTo>
                  <a:pt x="2513551" y="1808182"/>
                </a:lnTo>
                <a:lnTo>
                  <a:pt x="2521539" y="1761907"/>
                </a:lnTo>
                <a:lnTo>
                  <a:pt x="2528125" y="1715167"/>
                </a:lnTo>
                <a:lnTo>
                  <a:pt x="2533287" y="1667984"/>
                </a:lnTo>
                <a:lnTo>
                  <a:pt x="2537001" y="1620380"/>
                </a:lnTo>
                <a:lnTo>
                  <a:pt x="2539246" y="1572378"/>
                </a:lnTo>
                <a:lnTo>
                  <a:pt x="2540000" y="1524000"/>
                </a:lnTo>
                <a:lnTo>
                  <a:pt x="2539246" y="1475621"/>
                </a:lnTo>
                <a:lnTo>
                  <a:pt x="2537001" y="1427619"/>
                </a:lnTo>
                <a:lnTo>
                  <a:pt x="2533287" y="1380015"/>
                </a:lnTo>
                <a:lnTo>
                  <a:pt x="2528125" y="1332832"/>
                </a:lnTo>
                <a:lnTo>
                  <a:pt x="2521539" y="1286092"/>
                </a:lnTo>
                <a:lnTo>
                  <a:pt x="2513551" y="1239816"/>
                </a:lnTo>
                <a:lnTo>
                  <a:pt x="2504182" y="1194029"/>
                </a:lnTo>
                <a:lnTo>
                  <a:pt x="2493455" y="1148751"/>
                </a:lnTo>
                <a:lnTo>
                  <a:pt x="2481393" y="1104005"/>
                </a:lnTo>
                <a:lnTo>
                  <a:pt x="2468018" y="1059814"/>
                </a:lnTo>
                <a:lnTo>
                  <a:pt x="2453352" y="1016199"/>
                </a:lnTo>
                <a:lnTo>
                  <a:pt x="2437417" y="973184"/>
                </a:lnTo>
                <a:lnTo>
                  <a:pt x="2420236" y="930790"/>
                </a:lnTo>
                <a:lnTo>
                  <a:pt x="2401831" y="889039"/>
                </a:lnTo>
                <a:lnTo>
                  <a:pt x="2382225" y="847955"/>
                </a:lnTo>
                <a:lnTo>
                  <a:pt x="2361439" y="807559"/>
                </a:lnTo>
                <a:lnTo>
                  <a:pt x="2339496" y="767874"/>
                </a:lnTo>
                <a:lnTo>
                  <a:pt x="2316419" y="728922"/>
                </a:lnTo>
                <a:lnTo>
                  <a:pt x="2292229" y="690725"/>
                </a:lnTo>
                <a:lnTo>
                  <a:pt x="2266950" y="653305"/>
                </a:lnTo>
                <a:lnTo>
                  <a:pt x="2240602" y="616686"/>
                </a:lnTo>
                <a:lnTo>
                  <a:pt x="2213209" y="580889"/>
                </a:lnTo>
                <a:lnTo>
                  <a:pt x="2184793" y="545936"/>
                </a:lnTo>
                <a:lnTo>
                  <a:pt x="2155377" y="511850"/>
                </a:lnTo>
                <a:lnTo>
                  <a:pt x="2124982" y="478654"/>
                </a:lnTo>
                <a:lnTo>
                  <a:pt x="2093630" y="446369"/>
                </a:lnTo>
                <a:lnTo>
                  <a:pt x="2061345" y="415017"/>
                </a:lnTo>
                <a:lnTo>
                  <a:pt x="2028149" y="384622"/>
                </a:lnTo>
                <a:lnTo>
                  <a:pt x="1994063" y="355206"/>
                </a:lnTo>
                <a:lnTo>
                  <a:pt x="1959110" y="326790"/>
                </a:lnTo>
                <a:lnTo>
                  <a:pt x="1923313" y="299397"/>
                </a:lnTo>
                <a:lnTo>
                  <a:pt x="1886694" y="273049"/>
                </a:lnTo>
                <a:lnTo>
                  <a:pt x="1849274" y="247770"/>
                </a:lnTo>
                <a:lnTo>
                  <a:pt x="1811077" y="223580"/>
                </a:lnTo>
                <a:lnTo>
                  <a:pt x="1772125" y="200503"/>
                </a:lnTo>
                <a:lnTo>
                  <a:pt x="1732440" y="178560"/>
                </a:lnTo>
                <a:lnTo>
                  <a:pt x="1692044" y="157774"/>
                </a:lnTo>
                <a:lnTo>
                  <a:pt x="1650960" y="138168"/>
                </a:lnTo>
                <a:lnTo>
                  <a:pt x="1609209" y="119763"/>
                </a:lnTo>
                <a:lnTo>
                  <a:pt x="1566815" y="102582"/>
                </a:lnTo>
                <a:lnTo>
                  <a:pt x="1523800" y="86647"/>
                </a:lnTo>
                <a:lnTo>
                  <a:pt x="1480185" y="71981"/>
                </a:lnTo>
                <a:lnTo>
                  <a:pt x="1435994" y="58606"/>
                </a:lnTo>
                <a:lnTo>
                  <a:pt x="1391248" y="46544"/>
                </a:lnTo>
                <a:lnTo>
                  <a:pt x="1345970" y="35817"/>
                </a:lnTo>
                <a:lnTo>
                  <a:pt x="1300183" y="26448"/>
                </a:lnTo>
                <a:lnTo>
                  <a:pt x="1253907" y="18460"/>
                </a:lnTo>
                <a:lnTo>
                  <a:pt x="1207167" y="11874"/>
                </a:lnTo>
                <a:lnTo>
                  <a:pt x="1159984" y="6712"/>
                </a:lnTo>
                <a:lnTo>
                  <a:pt x="1112380" y="2998"/>
                </a:lnTo>
                <a:lnTo>
                  <a:pt x="1064378" y="753"/>
                </a:lnTo>
                <a:lnTo>
                  <a:pt x="1016000" y="0"/>
                </a:lnTo>
                <a:close/>
              </a:path>
            </a:pathLst>
          </a:custGeom>
          <a:solidFill>
            <a:srgbClr val="1564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39769" y="2755900"/>
            <a:ext cx="3378860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C4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0C4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058400" cy="762000"/>
          </a:xfrm>
          <a:custGeom>
            <a:avLst/>
            <a:gdLst/>
            <a:ahLst/>
            <a:cxnLst/>
            <a:rect l="l" t="t" r="r" b="b"/>
            <a:pathLst>
              <a:path w="10058400" h="762000">
                <a:moveTo>
                  <a:pt x="10058400" y="0"/>
                </a:moveTo>
                <a:lnTo>
                  <a:pt x="0" y="0"/>
                </a:lnTo>
                <a:lnTo>
                  <a:pt x="0" y="762000"/>
                </a:lnTo>
                <a:lnTo>
                  <a:pt x="10058400" y="762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5300" y="215900"/>
            <a:ext cx="568198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9300" y="1435100"/>
            <a:ext cx="5106670" cy="273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0C4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5300" y="7529227"/>
            <a:ext cx="21729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044827" y="7529227"/>
            <a:ext cx="151892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66666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0C46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48400" y="0"/>
            <a:ext cx="3810000" cy="3810000"/>
          </a:xfrm>
          <a:custGeom>
            <a:avLst/>
            <a:gdLst/>
            <a:ahLst/>
            <a:cxnLst/>
            <a:rect l="l" t="t" r="r" b="b"/>
            <a:pathLst>
              <a:path w="3810000" h="3810000">
                <a:moveTo>
                  <a:pt x="3810000" y="0"/>
                </a:moveTo>
                <a:lnTo>
                  <a:pt x="339905" y="0"/>
                </a:lnTo>
                <a:lnTo>
                  <a:pt x="324318" y="27159"/>
                </a:lnTo>
                <a:lnTo>
                  <a:pt x="302531" y="66739"/>
                </a:lnTo>
                <a:lnTo>
                  <a:pt x="281431" y="106743"/>
                </a:lnTo>
                <a:lnTo>
                  <a:pt x="261026" y="147164"/>
                </a:lnTo>
                <a:lnTo>
                  <a:pt x="241324" y="187994"/>
                </a:lnTo>
                <a:lnTo>
                  <a:pt x="222333" y="229226"/>
                </a:lnTo>
                <a:lnTo>
                  <a:pt x="204060" y="270850"/>
                </a:lnTo>
                <a:lnTo>
                  <a:pt x="186515" y="312860"/>
                </a:lnTo>
                <a:lnTo>
                  <a:pt x="169704" y="355248"/>
                </a:lnTo>
                <a:lnTo>
                  <a:pt x="153635" y="398004"/>
                </a:lnTo>
                <a:lnTo>
                  <a:pt x="138318" y="441122"/>
                </a:lnTo>
                <a:lnTo>
                  <a:pt x="123758" y="484594"/>
                </a:lnTo>
                <a:lnTo>
                  <a:pt x="109965" y="528411"/>
                </a:lnTo>
                <a:lnTo>
                  <a:pt x="96947" y="572566"/>
                </a:lnTo>
                <a:lnTo>
                  <a:pt x="84711" y="617050"/>
                </a:lnTo>
                <a:lnTo>
                  <a:pt x="73265" y="661856"/>
                </a:lnTo>
                <a:lnTo>
                  <a:pt x="62618" y="706976"/>
                </a:lnTo>
                <a:lnTo>
                  <a:pt x="52776" y="752402"/>
                </a:lnTo>
                <a:lnTo>
                  <a:pt x="43749" y="798125"/>
                </a:lnTo>
                <a:lnTo>
                  <a:pt x="35544" y="844139"/>
                </a:lnTo>
                <a:lnTo>
                  <a:pt x="28169" y="890435"/>
                </a:lnTo>
                <a:lnTo>
                  <a:pt x="21631" y="937004"/>
                </a:lnTo>
                <a:lnTo>
                  <a:pt x="15940" y="983840"/>
                </a:lnTo>
                <a:lnTo>
                  <a:pt x="11102" y="1030934"/>
                </a:lnTo>
                <a:lnTo>
                  <a:pt x="7127" y="1078279"/>
                </a:lnTo>
                <a:lnTo>
                  <a:pt x="4020" y="1125865"/>
                </a:lnTo>
                <a:lnTo>
                  <a:pt x="1792" y="1173686"/>
                </a:lnTo>
                <a:lnTo>
                  <a:pt x="449" y="1221734"/>
                </a:lnTo>
                <a:lnTo>
                  <a:pt x="0" y="1270000"/>
                </a:lnTo>
                <a:lnTo>
                  <a:pt x="449" y="1318265"/>
                </a:lnTo>
                <a:lnTo>
                  <a:pt x="1792" y="1366313"/>
                </a:lnTo>
                <a:lnTo>
                  <a:pt x="4020" y="1414134"/>
                </a:lnTo>
                <a:lnTo>
                  <a:pt x="7127" y="1461720"/>
                </a:lnTo>
                <a:lnTo>
                  <a:pt x="11102" y="1509065"/>
                </a:lnTo>
                <a:lnTo>
                  <a:pt x="15940" y="1556159"/>
                </a:lnTo>
                <a:lnTo>
                  <a:pt x="21631" y="1602995"/>
                </a:lnTo>
                <a:lnTo>
                  <a:pt x="28169" y="1649564"/>
                </a:lnTo>
                <a:lnTo>
                  <a:pt x="35544" y="1695860"/>
                </a:lnTo>
                <a:lnTo>
                  <a:pt x="43749" y="1741874"/>
                </a:lnTo>
                <a:lnTo>
                  <a:pt x="52776" y="1787597"/>
                </a:lnTo>
                <a:lnTo>
                  <a:pt x="62618" y="1833023"/>
                </a:lnTo>
                <a:lnTo>
                  <a:pt x="73265" y="1878143"/>
                </a:lnTo>
                <a:lnTo>
                  <a:pt x="84711" y="1922949"/>
                </a:lnTo>
                <a:lnTo>
                  <a:pt x="96947" y="1967433"/>
                </a:lnTo>
                <a:lnTo>
                  <a:pt x="109965" y="2011588"/>
                </a:lnTo>
                <a:lnTo>
                  <a:pt x="123758" y="2055405"/>
                </a:lnTo>
                <a:lnTo>
                  <a:pt x="138318" y="2098877"/>
                </a:lnTo>
                <a:lnTo>
                  <a:pt x="153635" y="2141995"/>
                </a:lnTo>
                <a:lnTo>
                  <a:pt x="169704" y="2184751"/>
                </a:lnTo>
                <a:lnTo>
                  <a:pt x="186515" y="2227139"/>
                </a:lnTo>
                <a:lnTo>
                  <a:pt x="204060" y="2269149"/>
                </a:lnTo>
                <a:lnTo>
                  <a:pt x="222333" y="2310773"/>
                </a:lnTo>
                <a:lnTo>
                  <a:pt x="241324" y="2352005"/>
                </a:lnTo>
                <a:lnTo>
                  <a:pt x="261026" y="2392835"/>
                </a:lnTo>
                <a:lnTo>
                  <a:pt x="281431" y="2433256"/>
                </a:lnTo>
                <a:lnTo>
                  <a:pt x="302531" y="2473260"/>
                </a:lnTo>
                <a:lnTo>
                  <a:pt x="324318" y="2512840"/>
                </a:lnTo>
                <a:lnTo>
                  <a:pt x="346784" y="2551986"/>
                </a:lnTo>
                <a:lnTo>
                  <a:pt x="369921" y="2590691"/>
                </a:lnTo>
                <a:lnTo>
                  <a:pt x="393722" y="2628948"/>
                </a:lnTo>
                <a:lnTo>
                  <a:pt x="418178" y="2666748"/>
                </a:lnTo>
                <a:lnTo>
                  <a:pt x="443281" y="2704083"/>
                </a:lnTo>
                <a:lnTo>
                  <a:pt x="469023" y="2740946"/>
                </a:lnTo>
                <a:lnTo>
                  <a:pt x="495397" y="2777328"/>
                </a:lnTo>
                <a:lnTo>
                  <a:pt x="522395" y="2813221"/>
                </a:lnTo>
                <a:lnTo>
                  <a:pt x="550008" y="2848619"/>
                </a:lnTo>
                <a:lnTo>
                  <a:pt x="578228" y="2883511"/>
                </a:lnTo>
                <a:lnTo>
                  <a:pt x="607049" y="2917892"/>
                </a:lnTo>
                <a:lnTo>
                  <a:pt x="636461" y="2951752"/>
                </a:lnTo>
                <a:lnTo>
                  <a:pt x="666457" y="2985084"/>
                </a:lnTo>
                <a:lnTo>
                  <a:pt x="697029" y="3017879"/>
                </a:lnTo>
                <a:lnTo>
                  <a:pt x="728168" y="3050131"/>
                </a:lnTo>
                <a:lnTo>
                  <a:pt x="759868" y="3081831"/>
                </a:lnTo>
                <a:lnTo>
                  <a:pt x="792120" y="3112970"/>
                </a:lnTo>
                <a:lnTo>
                  <a:pt x="824915" y="3143542"/>
                </a:lnTo>
                <a:lnTo>
                  <a:pt x="858247" y="3173538"/>
                </a:lnTo>
                <a:lnTo>
                  <a:pt x="892107" y="3202950"/>
                </a:lnTo>
                <a:lnTo>
                  <a:pt x="926488" y="3231771"/>
                </a:lnTo>
                <a:lnTo>
                  <a:pt x="961380" y="3259991"/>
                </a:lnTo>
                <a:lnTo>
                  <a:pt x="996778" y="3287604"/>
                </a:lnTo>
                <a:lnTo>
                  <a:pt x="1032671" y="3314602"/>
                </a:lnTo>
                <a:lnTo>
                  <a:pt x="1069053" y="3340976"/>
                </a:lnTo>
                <a:lnTo>
                  <a:pt x="1105916" y="3366718"/>
                </a:lnTo>
                <a:lnTo>
                  <a:pt x="1143251" y="3391821"/>
                </a:lnTo>
                <a:lnTo>
                  <a:pt x="1181051" y="3416277"/>
                </a:lnTo>
                <a:lnTo>
                  <a:pt x="1219308" y="3440078"/>
                </a:lnTo>
                <a:lnTo>
                  <a:pt x="1258013" y="3463215"/>
                </a:lnTo>
                <a:lnTo>
                  <a:pt x="1297159" y="3485681"/>
                </a:lnTo>
                <a:lnTo>
                  <a:pt x="1336739" y="3507468"/>
                </a:lnTo>
                <a:lnTo>
                  <a:pt x="1376743" y="3528568"/>
                </a:lnTo>
                <a:lnTo>
                  <a:pt x="1417164" y="3548973"/>
                </a:lnTo>
                <a:lnTo>
                  <a:pt x="1457994" y="3568675"/>
                </a:lnTo>
                <a:lnTo>
                  <a:pt x="1499226" y="3587666"/>
                </a:lnTo>
                <a:lnTo>
                  <a:pt x="1540850" y="3605939"/>
                </a:lnTo>
                <a:lnTo>
                  <a:pt x="1582860" y="3623484"/>
                </a:lnTo>
                <a:lnTo>
                  <a:pt x="1625248" y="3640295"/>
                </a:lnTo>
                <a:lnTo>
                  <a:pt x="1668004" y="3656364"/>
                </a:lnTo>
                <a:lnTo>
                  <a:pt x="1711122" y="3671681"/>
                </a:lnTo>
                <a:lnTo>
                  <a:pt x="1754594" y="3686241"/>
                </a:lnTo>
                <a:lnTo>
                  <a:pt x="1798411" y="3700034"/>
                </a:lnTo>
                <a:lnTo>
                  <a:pt x="1842566" y="3713052"/>
                </a:lnTo>
                <a:lnTo>
                  <a:pt x="1887050" y="3725288"/>
                </a:lnTo>
                <a:lnTo>
                  <a:pt x="1931856" y="3736734"/>
                </a:lnTo>
                <a:lnTo>
                  <a:pt x="1976976" y="3747381"/>
                </a:lnTo>
                <a:lnTo>
                  <a:pt x="2022402" y="3757223"/>
                </a:lnTo>
                <a:lnTo>
                  <a:pt x="2068125" y="3766250"/>
                </a:lnTo>
                <a:lnTo>
                  <a:pt x="2114139" y="3774455"/>
                </a:lnTo>
                <a:lnTo>
                  <a:pt x="2160435" y="3781830"/>
                </a:lnTo>
                <a:lnTo>
                  <a:pt x="2207004" y="3788368"/>
                </a:lnTo>
                <a:lnTo>
                  <a:pt x="2253840" y="3794059"/>
                </a:lnTo>
                <a:lnTo>
                  <a:pt x="2300934" y="3798897"/>
                </a:lnTo>
                <a:lnTo>
                  <a:pt x="2348279" y="3802872"/>
                </a:lnTo>
                <a:lnTo>
                  <a:pt x="2395865" y="3805979"/>
                </a:lnTo>
                <a:lnTo>
                  <a:pt x="2443686" y="3808207"/>
                </a:lnTo>
                <a:lnTo>
                  <a:pt x="2491734" y="3809550"/>
                </a:lnTo>
                <a:lnTo>
                  <a:pt x="2540000" y="3810000"/>
                </a:lnTo>
                <a:lnTo>
                  <a:pt x="2588265" y="3809550"/>
                </a:lnTo>
                <a:lnTo>
                  <a:pt x="2636313" y="3808207"/>
                </a:lnTo>
                <a:lnTo>
                  <a:pt x="2684134" y="3805979"/>
                </a:lnTo>
                <a:lnTo>
                  <a:pt x="2731720" y="3802872"/>
                </a:lnTo>
                <a:lnTo>
                  <a:pt x="2779065" y="3798897"/>
                </a:lnTo>
                <a:lnTo>
                  <a:pt x="2826159" y="3794059"/>
                </a:lnTo>
                <a:lnTo>
                  <a:pt x="2872995" y="3788368"/>
                </a:lnTo>
                <a:lnTo>
                  <a:pt x="2919564" y="3781830"/>
                </a:lnTo>
                <a:lnTo>
                  <a:pt x="2965860" y="3774455"/>
                </a:lnTo>
                <a:lnTo>
                  <a:pt x="3011874" y="3766250"/>
                </a:lnTo>
                <a:lnTo>
                  <a:pt x="3057597" y="3757223"/>
                </a:lnTo>
                <a:lnTo>
                  <a:pt x="3103023" y="3747381"/>
                </a:lnTo>
                <a:lnTo>
                  <a:pt x="3148143" y="3736734"/>
                </a:lnTo>
                <a:lnTo>
                  <a:pt x="3192949" y="3725288"/>
                </a:lnTo>
                <a:lnTo>
                  <a:pt x="3237433" y="3713052"/>
                </a:lnTo>
                <a:lnTo>
                  <a:pt x="3281588" y="3700034"/>
                </a:lnTo>
                <a:lnTo>
                  <a:pt x="3325405" y="3686241"/>
                </a:lnTo>
                <a:lnTo>
                  <a:pt x="3368877" y="3671681"/>
                </a:lnTo>
                <a:lnTo>
                  <a:pt x="3411995" y="3656364"/>
                </a:lnTo>
                <a:lnTo>
                  <a:pt x="3454751" y="3640295"/>
                </a:lnTo>
                <a:lnTo>
                  <a:pt x="3497139" y="3623484"/>
                </a:lnTo>
                <a:lnTo>
                  <a:pt x="3539149" y="3605939"/>
                </a:lnTo>
                <a:lnTo>
                  <a:pt x="3580773" y="3587666"/>
                </a:lnTo>
                <a:lnTo>
                  <a:pt x="3622005" y="3568675"/>
                </a:lnTo>
                <a:lnTo>
                  <a:pt x="3662835" y="3548973"/>
                </a:lnTo>
                <a:lnTo>
                  <a:pt x="3703256" y="3528568"/>
                </a:lnTo>
                <a:lnTo>
                  <a:pt x="3743260" y="3507468"/>
                </a:lnTo>
                <a:lnTo>
                  <a:pt x="3782840" y="3485681"/>
                </a:lnTo>
                <a:lnTo>
                  <a:pt x="3810000" y="3470094"/>
                </a:lnTo>
                <a:lnTo>
                  <a:pt x="38100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97400"/>
            <a:ext cx="3175000" cy="3175000"/>
          </a:xfrm>
          <a:custGeom>
            <a:avLst/>
            <a:gdLst/>
            <a:ahLst/>
            <a:cxnLst/>
            <a:rect l="l" t="t" r="r" b="b"/>
            <a:pathLst>
              <a:path w="3175000" h="3175000">
                <a:moveTo>
                  <a:pt x="1270000" y="0"/>
                </a:moveTo>
                <a:lnTo>
                  <a:pt x="1221585" y="603"/>
                </a:lnTo>
                <a:lnTo>
                  <a:pt x="1173467" y="2403"/>
                </a:lnTo>
                <a:lnTo>
                  <a:pt x="1125661" y="5386"/>
                </a:lnTo>
                <a:lnTo>
                  <a:pt x="1078181" y="9537"/>
                </a:lnTo>
                <a:lnTo>
                  <a:pt x="1031040" y="14842"/>
                </a:lnTo>
                <a:lnTo>
                  <a:pt x="984254" y="21287"/>
                </a:lnTo>
                <a:lnTo>
                  <a:pt x="937837" y="28858"/>
                </a:lnTo>
                <a:lnTo>
                  <a:pt x="891802" y="37540"/>
                </a:lnTo>
                <a:lnTo>
                  <a:pt x="846165" y="47318"/>
                </a:lnTo>
                <a:lnTo>
                  <a:pt x="800939" y="58180"/>
                </a:lnTo>
                <a:lnTo>
                  <a:pt x="756139" y="70110"/>
                </a:lnTo>
                <a:lnTo>
                  <a:pt x="711778" y="83094"/>
                </a:lnTo>
                <a:lnTo>
                  <a:pt x="667872" y="97118"/>
                </a:lnTo>
                <a:lnTo>
                  <a:pt x="624435" y="112167"/>
                </a:lnTo>
                <a:lnTo>
                  <a:pt x="581480" y="128228"/>
                </a:lnTo>
                <a:lnTo>
                  <a:pt x="539023" y="145285"/>
                </a:lnTo>
                <a:lnTo>
                  <a:pt x="497076" y="163326"/>
                </a:lnTo>
                <a:lnTo>
                  <a:pt x="455656" y="182334"/>
                </a:lnTo>
                <a:lnTo>
                  <a:pt x="414776" y="202297"/>
                </a:lnTo>
                <a:lnTo>
                  <a:pt x="374449" y="223200"/>
                </a:lnTo>
                <a:lnTo>
                  <a:pt x="334692" y="245028"/>
                </a:lnTo>
                <a:lnTo>
                  <a:pt x="295517" y="267768"/>
                </a:lnTo>
                <a:lnTo>
                  <a:pt x="256939" y="291405"/>
                </a:lnTo>
                <a:lnTo>
                  <a:pt x="218973" y="315924"/>
                </a:lnTo>
                <a:lnTo>
                  <a:pt x="181632" y="341312"/>
                </a:lnTo>
                <a:lnTo>
                  <a:pt x="144931" y="367554"/>
                </a:lnTo>
                <a:lnTo>
                  <a:pt x="108885" y="394636"/>
                </a:lnTo>
                <a:lnTo>
                  <a:pt x="73507" y="422543"/>
                </a:lnTo>
                <a:lnTo>
                  <a:pt x="38811" y="451262"/>
                </a:lnTo>
                <a:lnTo>
                  <a:pt x="4813" y="480778"/>
                </a:lnTo>
                <a:lnTo>
                  <a:pt x="0" y="485160"/>
                </a:lnTo>
                <a:lnTo>
                  <a:pt x="0" y="3175000"/>
                </a:lnTo>
                <a:lnTo>
                  <a:pt x="2689839" y="3175000"/>
                </a:lnTo>
                <a:lnTo>
                  <a:pt x="2694221" y="3170186"/>
                </a:lnTo>
                <a:lnTo>
                  <a:pt x="2723737" y="3136188"/>
                </a:lnTo>
                <a:lnTo>
                  <a:pt x="2752456" y="3101492"/>
                </a:lnTo>
                <a:lnTo>
                  <a:pt x="2780363" y="3066114"/>
                </a:lnTo>
                <a:lnTo>
                  <a:pt x="2807445" y="3030068"/>
                </a:lnTo>
                <a:lnTo>
                  <a:pt x="2833687" y="2993367"/>
                </a:lnTo>
                <a:lnTo>
                  <a:pt x="2859075" y="2956026"/>
                </a:lnTo>
                <a:lnTo>
                  <a:pt x="2883594" y="2918060"/>
                </a:lnTo>
                <a:lnTo>
                  <a:pt x="2907231" y="2879482"/>
                </a:lnTo>
                <a:lnTo>
                  <a:pt x="2929971" y="2840307"/>
                </a:lnTo>
                <a:lnTo>
                  <a:pt x="2951799" y="2800550"/>
                </a:lnTo>
                <a:lnTo>
                  <a:pt x="2972702" y="2760223"/>
                </a:lnTo>
                <a:lnTo>
                  <a:pt x="2992665" y="2719343"/>
                </a:lnTo>
                <a:lnTo>
                  <a:pt x="3011673" y="2677923"/>
                </a:lnTo>
                <a:lnTo>
                  <a:pt x="3029714" y="2635976"/>
                </a:lnTo>
                <a:lnTo>
                  <a:pt x="3046771" y="2593519"/>
                </a:lnTo>
                <a:lnTo>
                  <a:pt x="3062832" y="2550564"/>
                </a:lnTo>
                <a:lnTo>
                  <a:pt x="3077881" y="2507127"/>
                </a:lnTo>
                <a:lnTo>
                  <a:pt x="3091905" y="2463221"/>
                </a:lnTo>
                <a:lnTo>
                  <a:pt x="3104889" y="2418860"/>
                </a:lnTo>
                <a:lnTo>
                  <a:pt x="3116819" y="2374060"/>
                </a:lnTo>
                <a:lnTo>
                  <a:pt x="3127681" y="2328834"/>
                </a:lnTo>
                <a:lnTo>
                  <a:pt x="3137459" y="2283197"/>
                </a:lnTo>
                <a:lnTo>
                  <a:pt x="3146141" y="2237162"/>
                </a:lnTo>
                <a:lnTo>
                  <a:pt x="3153712" y="2190745"/>
                </a:lnTo>
                <a:lnTo>
                  <a:pt x="3160157" y="2143959"/>
                </a:lnTo>
                <a:lnTo>
                  <a:pt x="3165462" y="2096818"/>
                </a:lnTo>
                <a:lnTo>
                  <a:pt x="3169613" y="2049338"/>
                </a:lnTo>
                <a:lnTo>
                  <a:pt x="3172596" y="2001532"/>
                </a:lnTo>
                <a:lnTo>
                  <a:pt x="3174396" y="1953414"/>
                </a:lnTo>
                <a:lnTo>
                  <a:pt x="3175000" y="1905000"/>
                </a:lnTo>
                <a:lnTo>
                  <a:pt x="3174396" y="1856585"/>
                </a:lnTo>
                <a:lnTo>
                  <a:pt x="3172596" y="1808467"/>
                </a:lnTo>
                <a:lnTo>
                  <a:pt x="3169613" y="1760661"/>
                </a:lnTo>
                <a:lnTo>
                  <a:pt x="3165462" y="1713181"/>
                </a:lnTo>
                <a:lnTo>
                  <a:pt x="3160157" y="1666040"/>
                </a:lnTo>
                <a:lnTo>
                  <a:pt x="3153712" y="1619254"/>
                </a:lnTo>
                <a:lnTo>
                  <a:pt x="3146141" y="1572837"/>
                </a:lnTo>
                <a:lnTo>
                  <a:pt x="3137459" y="1526802"/>
                </a:lnTo>
                <a:lnTo>
                  <a:pt x="3127681" y="1481165"/>
                </a:lnTo>
                <a:lnTo>
                  <a:pt x="3116819" y="1435939"/>
                </a:lnTo>
                <a:lnTo>
                  <a:pt x="3104889" y="1391139"/>
                </a:lnTo>
                <a:lnTo>
                  <a:pt x="3091905" y="1346778"/>
                </a:lnTo>
                <a:lnTo>
                  <a:pt x="3077881" y="1302872"/>
                </a:lnTo>
                <a:lnTo>
                  <a:pt x="3062832" y="1259435"/>
                </a:lnTo>
                <a:lnTo>
                  <a:pt x="3046771" y="1216480"/>
                </a:lnTo>
                <a:lnTo>
                  <a:pt x="3029714" y="1174023"/>
                </a:lnTo>
                <a:lnTo>
                  <a:pt x="3011673" y="1132077"/>
                </a:lnTo>
                <a:lnTo>
                  <a:pt x="2992665" y="1090656"/>
                </a:lnTo>
                <a:lnTo>
                  <a:pt x="2972702" y="1049776"/>
                </a:lnTo>
                <a:lnTo>
                  <a:pt x="2951799" y="1009449"/>
                </a:lnTo>
                <a:lnTo>
                  <a:pt x="2929971" y="969692"/>
                </a:lnTo>
                <a:lnTo>
                  <a:pt x="2907231" y="930517"/>
                </a:lnTo>
                <a:lnTo>
                  <a:pt x="2883594" y="891939"/>
                </a:lnTo>
                <a:lnTo>
                  <a:pt x="2859075" y="853973"/>
                </a:lnTo>
                <a:lnTo>
                  <a:pt x="2833687" y="816632"/>
                </a:lnTo>
                <a:lnTo>
                  <a:pt x="2807445" y="779931"/>
                </a:lnTo>
                <a:lnTo>
                  <a:pt x="2780363" y="743885"/>
                </a:lnTo>
                <a:lnTo>
                  <a:pt x="2752456" y="708507"/>
                </a:lnTo>
                <a:lnTo>
                  <a:pt x="2723737" y="673811"/>
                </a:lnTo>
                <a:lnTo>
                  <a:pt x="2694221" y="639813"/>
                </a:lnTo>
                <a:lnTo>
                  <a:pt x="2663922" y="606526"/>
                </a:lnTo>
                <a:lnTo>
                  <a:pt x="2632855" y="573965"/>
                </a:lnTo>
                <a:lnTo>
                  <a:pt x="2601034" y="542144"/>
                </a:lnTo>
                <a:lnTo>
                  <a:pt x="2568473" y="511077"/>
                </a:lnTo>
                <a:lnTo>
                  <a:pt x="2535186" y="480778"/>
                </a:lnTo>
                <a:lnTo>
                  <a:pt x="2501188" y="451262"/>
                </a:lnTo>
                <a:lnTo>
                  <a:pt x="2466492" y="422543"/>
                </a:lnTo>
                <a:lnTo>
                  <a:pt x="2431114" y="394636"/>
                </a:lnTo>
                <a:lnTo>
                  <a:pt x="2395068" y="367554"/>
                </a:lnTo>
                <a:lnTo>
                  <a:pt x="2358367" y="341312"/>
                </a:lnTo>
                <a:lnTo>
                  <a:pt x="2321026" y="315924"/>
                </a:lnTo>
                <a:lnTo>
                  <a:pt x="2283060" y="291405"/>
                </a:lnTo>
                <a:lnTo>
                  <a:pt x="2244482" y="267768"/>
                </a:lnTo>
                <a:lnTo>
                  <a:pt x="2205307" y="245028"/>
                </a:lnTo>
                <a:lnTo>
                  <a:pt x="2165550" y="223200"/>
                </a:lnTo>
                <a:lnTo>
                  <a:pt x="2125223" y="202297"/>
                </a:lnTo>
                <a:lnTo>
                  <a:pt x="2084343" y="182334"/>
                </a:lnTo>
                <a:lnTo>
                  <a:pt x="2042922" y="163326"/>
                </a:lnTo>
                <a:lnTo>
                  <a:pt x="2000976" y="145285"/>
                </a:lnTo>
                <a:lnTo>
                  <a:pt x="1958519" y="128228"/>
                </a:lnTo>
                <a:lnTo>
                  <a:pt x="1915564" y="112167"/>
                </a:lnTo>
                <a:lnTo>
                  <a:pt x="1872127" y="97118"/>
                </a:lnTo>
                <a:lnTo>
                  <a:pt x="1828221" y="83094"/>
                </a:lnTo>
                <a:lnTo>
                  <a:pt x="1783860" y="70110"/>
                </a:lnTo>
                <a:lnTo>
                  <a:pt x="1739060" y="58180"/>
                </a:lnTo>
                <a:lnTo>
                  <a:pt x="1693834" y="47318"/>
                </a:lnTo>
                <a:lnTo>
                  <a:pt x="1648197" y="37540"/>
                </a:lnTo>
                <a:lnTo>
                  <a:pt x="1602162" y="28858"/>
                </a:lnTo>
                <a:lnTo>
                  <a:pt x="1555745" y="21287"/>
                </a:lnTo>
                <a:lnTo>
                  <a:pt x="1508959" y="14842"/>
                </a:lnTo>
                <a:lnTo>
                  <a:pt x="1461818" y="9537"/>
                </a:lnTo>
                <a:lnTo>
                  <a:pt x="1414338" y="5386"/>
                </a:lnTo>
                <a:lnTo>
                  <a:pt x="1366532" y="2403"/>
                </a:lnTo>
                <a:lnTo>
                  <a:pt x="1318414" y="603"/>
                </a:lnTo>
                <a:lnTo>
                  <a:pt x="1270000" y="0"/>
                </a:lnTo>
                <a:close/>
              </a:path>
            </a:pathLst>
          </a:custGeom>
          <a:solidFill>
            <a:srgbClr val="1564B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83967" y="1714500"/>
            <a:ext cx="54908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52395" algn="l"/>
              </a:tabLst>
            </a:pPr>
            <a:r>
              <a:rPr sz="4400" spc="-10" dirty="0"/>
              <a:t>Database</a:t>
            </a:r>
            <a:r>
              <a:rPr sz="4400" dirty="0"/>
              <a:t>	</a:t>
            </a:r>
            <a:r>
              <a:rPr sz="4400" spc="-10" dirty="0"/>
              <a:t>Migrations</a:t>
            </a:r>
            <a:endParaRPr sz="4400"/>
          </a:p>
        </p:txBody>
      </p:sp>
      <p:sp>
        <p:nvSpPr>
          <p:cNvPr id="6" name="object 6"/>
          <p:cNvSpPr txBox="1"/>
          <p:nvPr/>
        </p:nvSpPr>
        <p:spPr>
          <a:xfrm>
            <a:off x="2742387" y="2514600"/>
            <a:ext cx="4573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36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FFFF"/>
                </a:solidFill>
                <a:latin typeface="Arial"/>
                <a:cs typeface="Arial"/>
              </a:rPr>
              <a:t>Flyway</a:t>
            </a:r>
            <a:r>
              <a:rPr sz="3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Arial"/>
                <a:cs typeface="Arial"/>
              </a:rPr>
              <a:t>Framework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47088" y="3543300"/>
            <a:ext cx="63652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Managing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Schema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Evolution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Spring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Boot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Applications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4923" y="5958840"/>
            <a:ext cx="3108960" cy="2995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0230">
              <a:lnSpc>
                <a:spcPct val="130200"/>
              </a:lnSpc>
              <a:spcBef>
                <a:spcPts val="100"/>
              </a:spcBef>
            </a:pPr>
            <a:r>
              <a:rPr lang="pt-PT" sz="1600" dirty="0">
                <a:solidFill>
                  <a:srgbClr val="FFFFFF"/>
                </a:solidFill>
                <a:latin typeface="Arial"/>
                <a:cs typeface="Arial"/>
              </a:rPr>
              <a:t>TQS – 2025/12/3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Summary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8000" y="1397000"/>
            <a:ext cx="9042400" cy="3048000"/>
          </a:xfrm>
          <a:custGeom>
            <a:avLst/>
            <a:gdLst/>
            <a:ahLst/>
            <a:cxnLst/>
            <a:rect l="l" t="t" r="r" b="b"/>
            <a:pathLst>
              <a:path w="9042400" h="3048000">
                <a:moveTo>
                  <a:pt x="8915400" y="0"/>
                </a:moveTo>
                <a:lnTo>
                  <a:pt x="127000" y="0"/>
                </a:lnTo>
                <a:lnTo>
                  <a:pt x="77538" y="9971"/>
                </a:lnTo>
                <a:lnTo>
                  <a:pt x="37172" y="37172"/>
                </a:lnTo>
                <a:lnTo>
                  <a:pt x="9971" y="77538"/>
                </a:lnTo>
                <a:lnTo>
                  <a:pt x="0" y="127000"/>
                </a:lnTo>
                <a:lnTo>
                  <a:pt x="0" y="2921000"/>
                </a:lnTo>
                <a:lnTo>
                  <a:pt x="9971" y="2970461"/>
                </a:lnTo>
                <a:lnTo>
                  <a:pt x="37172" y="3010827"/>
                </a:lnTo>
                <a:lnTo>
                  <a:pt x="77538" y="3038028"/>
                </a:lnTo>
                <a:lnTo>
                  <a:pt x="127000" y="3048000"/>
                </a:lnTo>
                <a:lnTo>
                  <a:pt x="8915400" y="3048000"/>
                </a:lnTo>
                <a:lnTo>
                  <a:pt x="8964861" y="3038028"/>
                </a:lnTo>
                <a:lnTo>
                  <a:pt x="9005227" y="3010827"/>
                </a:lnTo>
                <a:lnTo>
                  <a:pt x="9032428" y="2970461"/>
                </a:lnTo>
                <a:lnTo>
                  <a:pt x="9042400" y="2921000"/>
                </a:lnTo>
                <a:lnTo>
                  <a:pt x="9042400" y="127000"/>
                </a:lnTo>
                <a:lnTo>
                  <a:pt x="9032428" y="77538"/>
                </a:lnTo>
                <a:lnTo>
                  <a:pt x="9005227" y="37172"/>
                </a:lnTo>
                <a:lnTo>
                  <a:pt x="8964861" y="9971"/>
                </a:lnTo>
                <a:lnTo>
                  <a:pt x="8915400" y="0"/>
                </a:lnTo>
                <a:close/>
              </a:path>
            </a:pathLst>
          </a:custGeom>
          <a:solidFill>
            <a:srgbClr val="E2F2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749300" y="1435100"/>
            <a:ext cx="5106670" cy="23570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 </a:t>
            </a:r>
            <a:r>
              <a:rPr spc="-10" dirty="0"/>
              <a:t>Takeaways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pc="-10" dirty="0"/>
          </a:p>
          <a:p>
            <a:pPr marL="523240" indent="-256540">
              <a:lnSpc>
                <a:spcPct val="100000"/>
              </a:lnSpc>
              <a:buFont typeface="MS Gothic"/>
              <a:buChar char="■"/>
              <a:tabLst>
                <a:tab pos="523240" algn="l"/>
              </a:tabLst>
            </a:pPr>
            <a:r>
              <a:rPr sz="1300" b="0" dirty="0">
                <a:latin typeface="Arial"/>
                <a:cs typeface="Arial"/>
              </a:rPr>
              <a:t>Database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migrations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are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essential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for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evolving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schemas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spc="-10" dirty="0">
                <a:latin typeface="Arial"/>
                <a:cs typeface="Arial"/>
              </a:rPr>
              <a:t>safely</a:t>
            </a:r>
            <a:endParaRPr sz="13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C46A1"/>
              </a:buClr>
              <a:buFont typeface="MS Gothic"/>
              <a:buChar char="■"/>
            </a:pPr>
            <a:endParaRPr sz="1300" dirty="0">
              <a:latin typeface="Arial"/>
              <a:cs typeface="Arial"/>
            </a:endParaRPr>
          </a:p>
          <a:p>
            <a:pPr marL="523240" indent="-256540">
              <a:lnSpc>
                <a:spcPct val="100000"/>
              </a:lnSpc>
              <a:buFont typeface="MS Gothic"/>
              <a:buChar char="■"/>
              <a:tabLst>
                <a:tab pos="523240" algn="l"/>
              </a:tabLst>
            </a:pPr>
            <a:r>
              <a:rPr sz="1300" b="0" dirty="0">
                <a:latin typeface="Arial"/>
                <a:cs typeface="Arial"/>
              </a:rPr>
              <a:t>Flyway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provides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version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control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for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database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spc="-10" dirty="0">
                <a:latin typeface="Arial"/>
                <a:cs typeface="Arial"/>
              </a:rPr>
              <a:t>changes</a:t>
            </a:r>
            <a:endParaRPr sz="13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C46A1"/>
              </a:buClr>
              <a:buFont typeface="MS Gothic"/>
              <a:buChar char="■"/>
            </a:pPr>
            <a:endParaRPr sz="1300" dirty="0">
              <a:latin typeface="Arial"/>
              <a:cs typeface="Arial"/>
            </a:endParaRPr>
          </a:p>
          <a:p>
            <a:pPr marL="523240" indent="-256540">
              <a:lnSpc>
                <a:spcPct val="100000"/>
              </a:lnSpc>
              <a:buFont typeface="MS Gothic"/>
              <a:buChar char="■"/>
              <a:tabLst>
                <a:tab pos="523240" algn="l"/>
              </a:tabLst>
            </a:pPr>
            <a:r>
              <a:rPr sz="1300" b="0" dirty="0">
                <a:latin typeface="Arial"/>
                <a:cs typeface="Arial"/>
              </a:rPr>
              <a:t>Spring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Boot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offers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seamless</a:t>
            </a:r>
            <a:r>
              <a:rPr sz="1300" b="0" spc="-3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Flyway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spc="-10" dirty="0">
                <a:latin typeface="Arial"/>
                <a:cs typeface="Arial"/>
              </a:rPr>
              <a:t>integration</a:t>
            </a:r>
            <a:endParaRPr sz="13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C46A1"/>
              </a:buClr>
            </a:pPr>
            <a:endParaRPr sz="1300" dirty="0">
              <a:latin typeface="Arial"/>
              <a:cs typeface="Arial"/>
            </a:endParaRPr>
          </a:p>
          <a:p>
            <a:pPr marL="523240" indent="-256540">
              <a:lnSpc>
                <a:spcPct val="100000"/>
              </a:lnSpc>
              <a:buFont typeface="MS Gothic"/>
              <a:buChar char="■"/>
              <a:tabLst>
                <a:tab pos="523240" algn="l"/>
              </a:tabLst>
            </a:pPr>
            <a:r>
              <a:rPr sz="1300" b="0" dirty="0">
                <a:latin typeface="Arial"/>
                <a:cs typeface="Arial"/>
              </a:rPr>
              <a:t>Test</a:t>
            </a:r>
            <a:r>
              <a:rPr sz="1300" b="0" spc="-45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migrations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with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Testcontainers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in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spc="-10" dirty="0">
                <a:latin typeface="Arial"/>
                <a:cs typeface="Arial"/>
              </a:rPr>
              <a:t>CI/CD</a:t>
            </a:r>
            <a:endParaRPr sz="13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C46A1"/>
              </a:buClr>
              <a:buFont typeface="MS Gothic"/>
              <a:buChar char="■"/>
            </a:pPr>
            <a:endParaRPr sz="1300" dirty="0">
              <a:latin typeface="Arial"/>
              <a:cs typeface="Arial"/>
            </a:endParaRPr>
          </a:p>
          <a:p>
            <a:pPr marL="523240" indent="-256540">
              <a:lnSpc>
                <a:spcPct val="100000"/>
              </a:lnSpc>
              <a:buFont typeface="MS Gothic"/>
              <a:buChar char="■"/>
              <a:tabLst>
                <a:tab pos="523240" algn="l"/>
              </a:tabLst>
            </a:pPr>
            <a:r>
              <a:rPr sz="1300" b="0" dirty="0">
                <a:latin typeface="Arial"/>
                <a:cs typeface="Arial"/>
              </a:rPr>
              <a:t>Follow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naming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conventions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and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dirty="0">
                <a:latin typeface="Arial"/>
                <a:cs typeface="Arial"/>
              </a:rPr>
              <a:t>best</a:t>
            </a:r>
            <a:r>
              <a:rPr sz="1300" b="0" spc="-40" dirty="0">
                <a:latin typeface="Arial"/>
                <a:cs typeface="Arial"/>
              </a:rPr>
              <a:t> </a:t>
            </a:r>
            <a:r>
              <a:rPr sz="1300" b="0" spc="-10" dirty="0">
                <a:latin typeface="Arial"/>
                <a:cs typeface="Arial"/>
              </a:rPr>
              <a:t>practices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08000" y="4816540"/>
            <a:ext cx="4902200" cy="20159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333333"/>
                </a:solidFill>
                <a:latin typeface="Arial"/>
                <a:cs typeface="Arial"/>
              </a:rPr>
              <a:t>Resources:</a:t>
            </a:r>
            <a:endParaRPr sz="1400" dirty="0">
              <a:latin typeface="Arial"/>
              <a:cs typeface="Arial"/>
            </a:endParaRPr>
          </a:p>
          <a:p>
            <a:pPr marL="353695" indent="-86995">
              <a:lnSpc>
                <a:spcPct val="100000"/>
              </a:lnSpc>
              <a:spcBef>
                <a:spcPts val="1120"/>
              </a:spcBef>
              <a:buChar char="•"/>
              <a:tabLst>
                <a:tab pos="353695" algn="l"/>
              </a:tabLst>
            </a:pPr>
            <a:r>
              <a:rPr lang="pt-PT" sz="1100" dirty="0">
                <a:solidFill>
                  <a:srgbClr val="1A72E8"/>
                </a:solidFill>
                <a:latin typeface="Arial"/>
                <a:cs typeface="Arial"/>
              </a:rPr>
              <a:t>https://blog.jetbrains.com/idea/2024/11/how-to-use-flyway-for-database-migrations-in-spring-boot-applications/</a:t>
            </a:r>
          </a:p>
          <a:p>
            <a:pPr marL="353695" indent="-86995">
              <a:lnSpc>
                <a:spcPct val="100000"/>
              </a:lnSpc>
              <a:spcBef>
                <a:spcPts val="1120"/>
              </a:spcBef>
              <a:buChar char="•"/>
              <a:tabLst>
                <a:tab pos="353695" algn="l"/>
              </a:tabLst>
            </a:pPr>
            <a:r>
              <a:rPr lang="pt-PT" sz="1100" dirty="0">
                <a:solidFill>
                  <a:srgbClr val="1A72E8"/>
                </a:solidFill>
                <a:latin typeface="Arial"/>
                <a:cs typeface="Arial"/>
              </a:rPr>
              <a:t>https://blog.jetbrains.com/idea/2025/02/database-migrations-in-the-real-world/</a:t>
            </a:r>
          </a:p>
          <a:p>
            <a:pPr marL="353695" indent="-86995">
              <a:lnSpc>
                <a:spcPct val="100000"/>
              </a:lnSpc>
              <a:spcBef>
                <a:spcPts val="1120"/>
              </a:spcBef>
              <a:buChar char="•"/>
              <a:tabLst>
                <a:tab pos="353695" algn="l"/>
              </a:tabLst>
            </a:pP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Flyway</a:t>
            </a:r>
            <a:r>
              <a:rPr sz="1100" spc="-2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Documentation:</a:t>
            </a:r>
            <a:r>
              <a:rPr sz="1100" spc="-1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documentation.red-</a:t>
            </a:r>
            <a:r>
              <a:rPr sz="1100" spc="-10" dirty="0">
                <a:solidFill>
                  <a:srgbClr val="1A72E8"/>
                </a:solidFill>
                <a:latin typeface="Arial"/>
                <a:cs typeface="Arial"/>
              </a:rPr>
              <a:t>gate.com/fd</a:t>
            </a:r>
            <a:endParaRPr sz="1100" dirty="0">
              <a:latin typeface="Arial"/>
              <a:cs typeface="Arial"/>
            </a:endParaRPr>
          </a:p>
          <a:p>
            <a:pPr marL="353695" indent="-86995">
              <a:lnSpc>
                <a:spcPct val="100000"/>
              </a:lnSpc>
              <a:spcBef>
                <a:spcPts val="680"/>
              </a:spcBef>
              <a:buChar char="•"/>
              <a:tabLst>
                <a:tab pos="353695" algn="l"/>
              </a:tabLst>
            </a:pP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Spring</a:t>
            </a:r>
            <a:r>
              <a:rPr sz="1100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Boot</a:t>
            </a:r>
            <a:r>
              <a:rPr sz="1100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Data</a:t>
            </a:r>
            <a:r>
              <a:rPr sz="1100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Initialization:</a:t>
            </a:r>
            <a:r>
              <a:rPr sz="1100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1A72E8"/>
                </a:solidFill>
                <a:latin typeface="Arial"/>
                <a:cs typeface="Arial"/>
              </a:rPr>
              <a:t>docs.spring.io</a:t>
            </a:r>
            <a:endParaRPr sz="1100" dirty="0">
              <a:latin typeface="Arial"/>
              <a:cs typeface="Arial"/>
            </a:endParaRPr>
          </a:p>
          <a:p>
            <a:pPr marL="353695" indent="-86995">
              <a:lnSpc>
                <a:spcPct val="100000"/>
              </a:lnSpc>
              <a:spcBef>
                <a:spcPts val="680"/>
              </a:spcBef>
              <a:buChar char="•"/>
              <a:tabLst>
                <a:tab pos="353695" algn="l"/>
              </a:tabLst>
            </a:pPr>
            <a:r>
              <a:rPr sz="1100" dirty="0">
                <a:solidFill>
                  <a:srgbClr val="1A72E8"/>
                </a:solidFill>
                <a:latin typeface="Arial"/>
                <a:cs typeface="Arial"/>
              </a:rPr>
              <a:t>Testcontainers: </a:t>
            </a:r>
            <a:r>
              <a:rPr sz="1100" spc="-10" dirty="0">
                <a:solidFill>
                  <a:srgbClr val="1A72E8"/>
                </a:solidFill>
                <a:latin typeface="Arial"/>
                <a:cs typeface="Arial"/>
              </a:rPr>
              <a:t>testcontainers.com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spc="-50" dirty="0"/>
              <a:t> </a:t>
            </a:r>
            <a:r>
              <a:rPr dirty="0"/>
              <a:t>are</a:t>
            </a:r>
            <a:r>
              <a:rPr spc="-50" dirty="0"/>
              <a:t> </a:t>
            </a:r>
            <a:r>
              <a:rPr dirty="0"/>
              <a:t>Database</a:t>
            </a:r>
            <a:r>
              <a:rPr spc="-45" dirty="0"/>
              <a:t> </a:t>
            </a:r>
            <a:r>
              <a:rPr spc="-10" dirty="0"/>
              <a:t>Migrations?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8000" y="1397000"/>
            <a:ext cx="9042400" cy="889000"/>
          </a:xfrm>
          <a:custGeom>
            <a:avLst/>
            <a:gdLst/>
            <a:ahLst/>
            <a:cxnLst/>
            <a:rect l="l" t="t" r="r" b="b"/>
            <a:pathLst>
              <a:path w="9042400" h="889000">
                <a:moveTo>
                  <a:pt x="8915400" y="0"/>
                </a:moveTo>
                <a:lnTo>
                  <a:pt x="127000" y="0"/>
                </a:lnTo>
                <a:lnTo>
                  <a:pt x="77538" y="9971"/>
                </a:lnTo>
                <a:lnTo>
                  <a:pt x="37172" y="37172"/>
                </a:lnTo>
                <a:lnTo>
                  <a:pt x="9971" y="77538"/>
                </a:lnTo>
                <a:lnTo>
                  <a:pt x="0" y="127000"/>
                </a:lnTo>
                <a:lnTo>
                  <a:pt x="0" y="762000"/>
                </a:lnTo>
                <a:lnTo>
                  <a:pt x="9971" y="811461"/>
                </a:lnTo>
                <a:lnTo>
                  <a:pt x="37172" y="851827"/>
                </a:lnTo>
                <a:lnTo>
                  <a:pt x="77538" y="879028"/>
                </a:lnTo>
                <a:lnTo>
                  <a:pt x="127000" y="889000"/>
                </a:lnTo>
                <a:lnTo>
                  <a:pt x="8915400" y="889000"/>
                </a:lnTo>
                <a:lnTo>
                  <a:pt x="8964861" y="879028"/>
                </a:lnTo>
                <a:lnTo>
                  <a:pt x="9005227" y="851827"/>
                </a:lnTo>
                <a:lnTo>
                  <a:pt x="9032428" y="811461"/>
                </a:lnTo>
                <a:lnTo>
                  <a:pt x="9042400" y="762000"/>
                </a:lnTo>
                <a:lnTo>
                  <a:pt x="9042400" y="127000"/>
                </a:lnTo>
                <a:lnTo>
                  <a:pt x="9032428" y="77538"/>
                </a:lnTo>
                <a:lnTo>
                  <a:pt x="9005227" y="37172"/>
                </a:lnTo>
                <a:lnTo>
                  <a:pt x="8964861" y="9971"/>
                </a:lnTo>
                <a:lnTo>
                  <a:pt x="8915400" y="0"/>
                </a:lnTo>
                <a:close/>
              </a:path>
            </a:pathLst>
          </a:custGeom>
          <a:solidFill>
            <a:srgbClr val="E2F2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9300" y="1334672"/>
            <a:ext cx="6256655" cy="895985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400" b="1" spc="-10" dirty="0">
                <a:solidFill>
                  <a:srgbClr val="0C46A1"/>
                </a:solidFill>
                <a:latin typeface="Arial"/>
                <a:cs typeface="Arial"/>
              </a:rPr>
              <a:t>Definition: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9000"/>
              </a:lnSpc>
              <a:spcBef>
                <a:spcPts val="780"/>
              </a:spcBef>
            </a:pP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Database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migrations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are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0C46A1"/>
                </a:solidFill>
                <a:latin typeface="Arial"/>
                <a:cs typeface="Arial"/>
              </a:rPr>
              <a:t>version-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controlled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scripts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that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evolve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your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database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0C46A1"/>
                </a:solidFill>
                <a:latin typeface="Arial"/>
                <a:cs typeface="Arial"/>
              </a:rPr>
              <a:t>schema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alongside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your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application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code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in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a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systematic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and</a:t>
            </a:r>
            <a:r>
              <a:rPr sz="1300" spc="-3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0C46A1"/>
                </a:solidFill>
                <a:latin typeface="Arial"/>
                <a:cs typeface="Arial"/>
              </a:rPr>
              <a:t>traceable</a:t>
            </a:r>
            <a:r>
              <a:rPr sz="1300" spc="-4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300" spc="-20" dirty="0">
                <a:solidFill>
                  <a:srgbClr val="0C46A1"/>
                </a:solidFill>
                <a:latin typeface="Arial"/>
                <a:cs typeface="Arial"/>
              </a:rPr>
              <a:t>way.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700" y="2806700"/>
            <a:ext cx="101600" cy="1016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03300" y="2730500"/>
            <a:ext cx="5372735" cy="229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Schema changes are inevitable as applications </a:t>
            </a:r>
            <a:r>
              <a:rPr sz="1400" spc="-10" dirty="0">
                <a:solidFill>
                  <a:srgbClr val="333333"/>
                </a:solidFill>
                <a:latin typeface="Arial"/>
                <a:cs typeface="Arial"/>
              </a:rPr>
              <a:t>evolve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ORM</a:t>
            </a:r>
            <a:r>
              <a:rPr sz="1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auto-generation (</a:t>
            </a:r>
            <a:r>
              <a:rPr sz="1400" dirty="0">
                <a:solidFill>
                  <a:srgbClr val="0070C0"/>
                </a:solidFill>
                <a:latin typeface="Arial"/>
                <a:cs typeface="Arial"/>
              </a:rPr>
              <a:t>ddl-auto)</a:t>
            </a:r>
            <a:r>
              <a:rPr sz="1400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70C0"/>
                </a:solidFill>
                <a:latin typeface="Arial"/>
                <a:cs typeface="Arial"/>
              </a:rPr>
              <a:t>is risky </a:t>
            </a: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in</a:t>
            </a:r>
            <a:r>
              <a:rPr sz="14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333333"/>
                </a:solidFill>
                <a:latin typeface="Arial"/>
                <a:cs typeface="Arial"/>
              </a:rPr>
              <a:t>production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ct val="238099"/>
              </a:lnSpc>
            </a:pP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Need consistent, </a:t>
            </a:r>
            <a:r>
              <a:rPr sz="1400" dirty="0">
                <a:solidFill>
                  <a:srgbClr val="0070C0"/>
                </a:solidFill>
                <a:latin typeface="Arial"/>
                <a:cs typeface="Arial"/>
              </a:rPr>
              <a:t>reproducible database states </a:t>
            </a: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across </a:t>
            </a:r>
            <a:r>
              <a:rPr sz="1400" spc="-10" dirty="0">
                <a:solidFill>
                  <a:srgbClr val="333333"/>
                </a:solidFill>
                <a:latin typeface="Arial"/>
                <a:cs typeface="Arial"/>
              </a:rPr>
              <a:t>environments </a:t>
            </a: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Must support team collaboration and code </a:t>
            </a:r>
            <a:r>
              <a:rPr sz="1400" spc="-10" dirty="0">
                <a:solidFill>
                  <a:srgbClr val="333333"/>
                </a:solidFill>
                <a:latin typeface="Arial"/>
                <a:cs typeface="Arial"/>
              </a:rPr>
              <a:t>reviews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Enable </a:t>
            </a:r>
            <a:r>
              <a:rPr sz="1400" dirty="0">
                <a:solidFill>
                  <a:srgbClr val="0070C0"/>
                </a:solidFill>
                <a:latin typeface="Arial"/>
                <a:cs typeface="Arial"/>
              </a:rPr>
              <a:t>rollback capabilities</a:t>
            </a:r>
            <a:r>
              <a:rPr sz="1400" dirty="0">
                <a:solidFill>
                  <a:srgbClr val="333333"/>
                </a:solidFill>
                <a:latin typeface="Arial"/>
                <a:cs typeface="Arial"/>
              </a:rPr>
              <a:t> for failed </a:t>
            </a:r>
            <a:r>
              <a:rPr sz="1400" spc="-10" dirty="0">
                <a:solidFill>
                  <a:srgbClr val="333333"/>
                </a:solidFill>
                <a:latin typeface="Arial"/>
                <a:cs typeface="Arial"/>
              </a:rPr>
              <a:t>deployments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4700" y="3314700"/>
            <a:ext cx="101600" cy="1016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4700" y="3822700"/>
            <a:ext cx="101600" cy="1016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700" y="4330700"/>
            <a:ext cx="101600" cy="1016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4700" y="4838700"/>
            <a:ext cx="101600" cy="10160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Why</a:t>
            </a:r>
            <a:r>
              <a:rPr spc="-15" dirty="0"/>
              <a:t> </a:t>
            </a:r>
            <a:r>
              <a:rPr dirty="0"/>
              <a:t>Use</a:t>
            </a:r>
            <a:r>
              <a:rPr spc="-15" dirty="0"/>
              <a:t> </a:t>
            </a:r>
            <a:r>
              <a:rPr dirty="0"/>
              <a:t>Migration</a:t>
            </a:r>
            <a:r>
              <a:rPr spc="-15" dirty="0"/>
              <a:t> </a:t>
            </a:r>
            <a:r>
              <a:rPr spc="-10" dirty="0"/>
              <a:t>Tools?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8000" y="1270000"/>
            <a:ext cx="4445000" cy="2032000"/>
          </a:xfrm>
          <a:custGeom>
            <a:avLst/>
            <a:gdLst/>
            <a:ahLst/>
            <a:cxnLst/>
            <a:rect l="l" t="t" r="r" b="b"/>
            <a:pathLst>
              <a:path w="4445000" h="2032000">
                <a:moveTo>
                  <a:pt x="4343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1930400"/>
                </a:lnTo>
                <a:lnTo>
                  <a:pt x="7976" y="1969969"/>
                </a:lnTo>
                <a:lnTo>
                  <a:pt x="29738" y="2002261"/>
                </a:lnTo>
                <a:lnTo>
                  <a:pt x="62030" y="2024023"/>
                </a:lnTo>
                <a:lnTo>
                  <a:pt x="101600" y="2032000"/>
                </a:lnTo>
                <a:lnTo>
                  <a:pt x="4343400" y="2032000"/>
                </a:lnTo>
                <a:lnTo>
                  <a:pt x="4382969" y="2024023"/>
                </a:lnTo>
                <a:lnTo>
                  <a:pt x="4415261" y="2002261"/>
                </a:lnTo>
                <a:lnTo>
                  <a:pt x="4437023" y="1969969"/>
                </a:lnTo>
                <a:lnTo>
                  <a:pt x="4445000" y="1930400"/>
                </a:lnTo>
                <a:lnTo>
                  <a:pt x="4445000" y="101600"/>
                </a:lnTo>
                <a:lnTo>
                  <a:pt x="4437023" y="62030"/>
                </a:lnTo>
                <a:lnTo>
                  <a:pt x="4415261" y="29738"/>
                </a:lnTo>
                <a:lnTo>
                  <a:pt x="4382969" y="7976"/>
                </a:lnTo>
                <a:lnTo>
                  <a:pt x="4343400" y="0"/>
                </a:lnTo>
                <a:close/>
              </a:path>
            </a:pathLst>
          </a:custGeom>
          <a:solidFill>
            <a:srgbClr val="FFEB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85800" y="1270000"/>
            <a:ext cx="267779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62828"/>
                </a:solidFill>
                <a:latin typeface="Arial"/>
                <a:cs typeface="Arial"/>
              </a:rPr>
              <a:t>Problems with ddl-</a:t>
            </a:r>
            <a:r>
              <a:rPr sz="1400" b="1" spc="-10" dirty="0">
                <a:solidFill>
                  <a:srgbClr val="C62828"/>
                </a:solidFill>
                <a:latin typeface="Arial"/>
                <a:cs typeface="Arial"/>
              </a:rPr>
              <a:t>auto=update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800" y="1689100"/>
            <a:ext cx="2590800" cy="1310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 indent="-86995">
              <a:lnSpc>
                <a:spcPct val="100000"/>
              </a:lnSpc>
              <a:spcBef>
                <a:spcPts val="10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May not map to expected data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types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Renaming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creates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new</a:t>
            </a:r>
            <a:r>
              <a:rPr sz="11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columns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instead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No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vendor-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specific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optimizations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Can't</a:t>
            </a:r>
            <a:r>
              <a:rPr sz="11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handle</a:t>
            </a:r>
            <a:r>
              <a:rPr sz="11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complex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migrations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No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audit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trail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of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changes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207000" y="1270000"/>
            <a:ext cx="4445000" cy="2032000"/>
          </a:xfrm>
          <a:custGeom>
            <a:avLst/>
            <a:gdLst/>
            <a:ahLst/>
            <a:cxnLst/>
            <a:rect l="l" t="t" r="r" b="b"/>
            <a:pathLst>
              <a:path w="4445000" h="2032000">
                <a:moveTo>
                  <a:pt x="4343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1930400"/>
                </a:lnTo>
                <a:lnTo>
                  <a:pt x="7976" y="1969969"/>
                </a:lnTo>
                <a:lnTo>
                  <a:pt x="29738" y="2002261"/>
                </a:lnTo>
                <a:lnTo>
                  <a:pt x="62030" y="2024023"/>
                </a:lnTo>
                <a:lnTo>
                  <a:pt x="101600" y="2032000"/>
                </a:lnTo>
                <a:lnTo>
                  <a:pt x="4343400" y="2032000"/>
                </a:lnTo>
                <a:lnTo>
                  <a:pt x="4382969" y="2024023"/>
                </a:lnTo>
                <a:lnTo>
                  <a:pt x="4415261" y="2002261"/>
                </a:lnTo>
                <a:lnTo>
                  <a:pt x="4437023" y="1969969"/>
                </a:lnTo>
                <a:lnTo>
                  <a:pt x="4445000" y="1930400"/>
                </a:lnTo>
                <a:lnTo>
                  <a:pt x="4445000" y="101600"/>
                </a:lnTo>
                <a:lnTo>
                  <a:pt x="4437023" y="62030"/>
                </a:lnTo>
                <a:lnTo>
                  <a:pt x="4415261" y="29738"/>
                </a:lnTo>
                <a:lnTo>
                  <a:pt x="4382969" y="7976"/>
                </a:lnTo>
                <a:lnTo>
                  <a:pt x="4343400" y="0"/>
                </a:lnTo>
                <a:close/>
              </a:path>
            </a:pathLst>
          </a:custGeom>
          <a:solidFill>
            <a:srgbClr val="E8F4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84800" y="1270000"/>
            <a:ext cx="23171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D7C31"/>
                </a:solidFill>
                <a:latin typeface="Arial"/>
                <a:cs typeface="Arial"/>
              </a:rPr>
              <a:t>Benefits of Migration </a:t>
            </a:r>
            <a:r>
              <a:rPr sz="1400" b="1" spc="-10" dirty="0">
                <a:solidFill>
                  <a:srgbClr val="2D7C31"/>
                </a:solidFill>
                <a:latin typeface="Arial"/>
                <a:cs typeface="Arial"/>
              </a:rPr>
              <a:t>Tools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5384800" y="1689100"/>
            <a:ext cx="2341880" cy="1310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 indent="-86995">
              <a:lnSpc>
                <a:spcPct val="100000"/>
              </a:lnSpc>
              <a:spcBef>
                <a:spcPts val="10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Version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control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for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schema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changes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Reproducible</a:t>
            </a:r>
            <a:r>
              <a:rPr sz="11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across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environments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Support for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rollbacks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Team</a:t>
            </a:r>
            <a:r>
              <a:rPr sz="1100" spc="-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collaboration</a:t>
            </a:r>
            <a:r>
              <a:rPr sz="1100" spc="-4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friendly</a:t>
            </a:r>
            <a:endParaRPr sz="1100">
              <a:latin typeface="Arial"/>
              <a:cs typeface="Arial"/>
            </a:endParaRPr>
          </a:p>
          <a:p>
            <a:pPr marL="99695" indent="-86995">
              <a:lnSpc>
                <a:spcPct val="100000"/>
              </a:lnSpc>
              <a:spcBef>
                <a:spcPts val="880"/>
              </a:spcBef>
              <a:buChar char="•"/>
              <a:tabLst>
                <a:tab pos="99695" algn="l"/>
              </a:tabLst>
            </a:pP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Full</a:t>
            </a:r>
            <a:r>
              <a:rPr sz="11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audit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history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34996" y="3832859"/>
            <a:ext cx="5588000" cy="53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6415" marR="5080" indent="-514350">
              <a:lnSpc>
                <a:spcPct val="119000"/>
              </a:lnSpc>
              <a:spcBef>
                <a:spcPts val="100"/>
              </a:spcBef>
            </a:pPr>
            <a:r>
              <a:rPr sz="1400" b="1" dirty="0">
                <a:solidFill>
                  <a:srgbClr val="1A72E8"/>
                </a:solidFill>
                <a:latin typeface="Arial"/>
                <a:cs typeface="Arial"/>
              </a:rPr>
              <a:t>Migration tools like Flyway and Liquibase eliminate manual 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errors </a:t>
            </a:r>
            <a:r>
              <a:rPr sz="1400" b="1" dirty="0">
                <a:solidFill>
                  <a:srgbClr val="1A72E8"/>
                </a:solidFill>
                <a:latin typeface="Arial"/>
                <a:cs typeface="Arial"/>
              </a:rPr>
              <a:t>and provide structured tracking of database 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changes.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Introduction to </a:t>
            </a:r>
            <a:r>
              <a:rPr spc="-10" dirty="0"/>
              <a:t>Flyway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8000" y="1397000"/>
            <a:ext cx="9042400" cy="762000"/>
          </a:xfrm>
          <a:custGeom>
            <a:avLst/>
            <a:gdLst/>
            <a:ahLst/>
            <a:cxnLst/>
            <a:rect l="l" t="t" r="r" b="b"/>
            <a:pathLst>
              <a:path w="9042400" h="762000">
                <a:moveTo>
                  <a:pt x="89408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660400"/>
                </a:lnTo>
                <a:lnTo>
                  <a:pt x="7976" y="699969"/>
                </a:lnTo>
                <a:lnTo>
                  <a:pt x="29738" y="732261"/>
                </a:lnTo>
                <a:lnTo>
                  <a:pt x="62030" y="754023"/>
                </a:lnTo>
                <a:lnTo>
                  <a:pt x="101600" y="762000"/>
                </a:lnTo>
                <a:lnTo>
                  <a:pt x="8940800" y="762000"/>
                </a:lnTo>
                <a:lnTo>
                  <a:pt x="8980369" y="754023"/>
                </a:lnTo>
                <a:lnTo>
                  <a:pt x="9012661" y="732261"/>
                </a:lnTo>
                <a:lnTo>
                  <a:pt x="9034423" y="699969"/>
                </a:lnTo>
                <a:lnTo>
                  <a:pt x="9042400" y="660400"/>
                </a:lnTo>
                <a:lnTo>
                  <a:pt x="9042400" y="101600"/>
                </a:lnTo>
                <a:lnTo>
                  <a:pt x="9034423" y="62030"/>
                </a:lnTo>
                <a:lnTo>
                  <a:pt x="9012661" y="29738"/>
                </a:lnTo>
                <a:lnTo>
                  <a:pt x="8980369" y="7976"/>
                </a:lnTo>
                <a:lnTo>
                  <a:pt x="8940800" y="0"/>
                </a:lnTo>
                <a:close/>
              </a:path>
            </a:pathLst>
          </a:custGeom>
          <a:solidFill>
            <a:srgbClr val="E2F2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9300" y="1445260"/>
            <a:ext cx="63785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</a:pPr>
            <a:r>
              <a:rPr sz="1400" b="1" dirty="0">
                <a:solidFill>
                  <a:srgbClr val="0C46A1"/>
                </a:solidFill>
                <a:latin typeface="Arial"/>
                <a:cs typeface="Arial"/>
              </a:rPr>
              <a:t>Flyway is an open-source database migration tool that simplifies </a:t>
            </a:r>
            <a:r>
              <a:rPr sz="1400" b="1" spc="-10" dirty="0">
                <a:solidFill>
                  <a:srgbClr val="0C46A1"/>
                </a:solidFill>
                <a:latin typeface="Arial"/>
                <a:cs typeface="Arial"/>
              </a:rPr>
              <a:t>managing </a:t>
            </a:r>
            <a:r>
              <a:rPr sz="1400" b="1" dirty="0">
                <a:solidFill>
                  <a:srgbClr val="0C46A1"/>
                </a:solidFill>
                <a:latin typeface="Arial"/>
                <a:cs typeface="Arial"/>
              </a:rPr>
              <a:t>and versioning database schema changes across multiple </a:t>
            </a:r>
            <a:r>
              <a:rPr sz="1400" b="1" spc="-10" dirty="0">
                <a:solidFill>
                  <a:srgbClr val="0C46A1"/>
                </a:solidFill>
                <a:latin typeface="Arial"/>
                <a:cs typeface="Arial"/>
              </a:rPr>
              <a:t>environments.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03300" y="2569421"/>
            <a:ext cx="3845560" cy="3068148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223520" indent="-210820">
              <a:lnSpc>
                <a:spcPct val="100000"/>
              </a:lnSpc>
              <a:spcBef>
                <a:spcPts val="465"/>
              </a:spcBef>
              <a:buFont typeface="MS Gothic"/>
              <a:buChar char="■"/>
              <a:tabLst>
                <a:tab pos="223520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Simple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Versioning</a:t>
            </a:r>
            <a:endParaRPr sz="13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Each script has a unique version number for 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tracking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 dirty="0">
              <a:latin typeface="Arial"/>
              <a:cs typeface="Arial"/>
            </a:endParaRPr>
          </a:p>
          <a:p>
            <a:pPr marL="223520" indent="-210820">
              <a:lnSpc>
                <a:spcPct val="100000"/>
              </a:lnSpc>
              <a:buFont typeface="MS Gothic"/>
              <a:buChar char="■"/>
              <a:tabLst>
                <a:tab pos="223520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Wide</a:t>
            </a:r>
            <a:r>
              <a:rPr sz="1300" b="1" spc="-4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Database</a:t>
            </a:r>
            <a:r>
              <a:rPr sz="1300" b="1" spc="-4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Support</a:t>
            </a:r>
            <a:endParaRPr sz="13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MySQL,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PostgreSQL,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Oracle,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SQL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Server,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and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666666"/>
                </a:solidFill>
                <a:latin typeface="Arial"/>
                <a:cs typeface="Arial"/>
              </a:rPr>
              <a:t>more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 dirty="0">
              <a:latin typeface="Arial"/>
              <a:cs typeface="Arial"/>
            </a:endParaRPr>
          </a:p>
          <a:p>
            <a:pPr marL="223520" indent="-210820">
              <a:lnSpc>
                <a:spcPct val="100000"/>
              </a:lnSpc>
              <a:buFont typeface="MS Gothic"/>
              <a:buChar char="■"/>
              <a:tabLst>
                <a:tab pos="223520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Multiple</a:t>
            </a:r>
            <a:r>
              <a:rPr sz="1300" b="1" spc="-5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Interfaces</a:t>
            </a:r>
            <a:endParaRPr sz="13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Java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API,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Maven/Gradle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plugins,</a:t>
            </a:r>
            <a:r>
              <a:rPr sz="1200" spc="-5" dirty="0">
                <a:solidFill>
                  <a:srgbClr val="666666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666666"/>
                </a:solidFill>
                <a:latin typeface="Arial"/>
                <a:cs typeface="Arial"/>
              </a:rPr>
              <a:t>CLI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 dirty="0">
              <a:latin typeface="Arial"/>
              <a:cs typeface="Arial"/>
            </a:endParaRPr>
          </a:p>
          <a:p>
            <a:pPr marL="223520" indent="-210820">
              <a:lnSpc>
                <a:spcPct val="100000"/>
              </a:lnSpc>
              <a:buFont typeface="MS Gothic"/>
              <a:buChar char="■"/>
              <a:tabLst>
                <a:tab pos="223520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History</a:t>
            </a:r>
            <a:r>
              <a:rPr sz="1300" b="1" spc="-4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Tracking</a:t>
            </a:r>
            <a:endParaRPr sz="13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666666"/>
                </a:solidFill>
                <a:latin typeface="Arial"/>
                <a:cs typeface="Arial"/>
              </a:rPr>
              <a:t>Maintains flyway_schema_history </a:t>
            </a:r>
            <a:r>
              <a:rPr sz="1200" spc="-10" dirty="0">
                <a:solidFill>
                  <a:srgbClr val="666666"/>
                </a:solidFill>
                <a:latin typeface="Arial"/>
                <a:cs typeface="Arial"/>
              </a:rPr>
              <a:t>table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200" dirty="0">
              <a:latin typeface="Arial"/>
              <a:cs typeface="Arial"/>
            </a:endParaRPr>
          </a:p>
          <a:p>
            <a:pPr marL="223520" indent="-210820">
              <a:lnSpc>
                <a:spcPct val="100000"/>
              </a:lnSpc>
              <a:buFont typeface="MS Gothic"/>
              <a:buChar char="■"/>
              <a:tabLst>
                <a:tab pos="223520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Framework</a:t>
            </a:r>
            <a:r>
              <a:rPr sz="1300" b="1" spc="-7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Integration</a:t>
            </a:r>
            <a:endParaRPr sz="1300" dirty="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solidFill>
                  <a:srgbClr val="0070C0"/>
                </a:solidFill>
                <a:latin typeface="Arial"/>
                <a:cs typeface="Arial"/>
              </a:rPr>
              <a:t>Native Spring Boot </a:t>
            </a:r>
            <a:r>
              <a:rPr sz="1200" spc="-10" dirty="0">
                <a:solidFill>
                  <a:srgbClr val="0070C0"/>
                </a:solidFill>
                <a:latin typeface="Arial"/>
                <a:cs typeface="Arial"/>
              </a:rPr>
              <a:t>support</a:t>
            </a:r>
            <a:endParaRPr sz="12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Flyway Naming </a:t>
            </a:r>
            <a:r>
              <a:rPr spc="-10" dirty="0"/>
              <a:t>Conventions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000" y="1333500"/>
            <a:ext cx="8534400" cy="571500"/>
          </a:xfrm>
          <a:custGeom>
            <a:avLst/>
            <a:gdLst/>
            <a:ahLst/>
            <a:cxnLst/>
            <a:rect l="l" t="t" r="r" b="b"/>
            <a:pathLst>
              <a:path w="8534400" h="571500">
                <a:moveTo>
                  <a:pt x="84709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508000"/>
                </a:lnTo>
                <a:lnTo>
                  <a:pt x="4985" y="532730"/>
                </a:lnTo>
                <a:lnTo>
                  <a:pt x="18586" y="552913"/>
                </a:lnTo>
                <a:lnTo>
                  <a:pt x="38769" y="566514"/>
                </a:lnTo>
                <a:lnTo>
                  <a:pt x="63500" y="571500"/>
                </a:lnTo>
                <a:lnTo>
                  <a:pt x="8470900" y="571500"/>
                </a:lnTo>
                <a:lnTo>
                  <a:pt x="8495630" y="566514"/>
                </a:lnTo>
                <a:lnTo>
                  <a:pt x="8515813" y="552913"/>
                </a:lnTo>
                <a:lnTo>
                  <a:pt x="8529414" y="532730"/>
                </a:lnTo>
                <a:lnTo>
                  <a:pt x="8534400" y="508000"/>
                </a:lnTo>
                <a:lnTo>
                  <a:pt x="8534400" y="63500"/>
                </a:lnTo>
                <a:lnTo>
                  <a:pt x="8529414" y="38769"/>
                </a:lnTo>
                <a:lnTo>
                  <a:pt x="8515813" y="18586"/>
                </a:lnTo>
                <a:lnTo>
                  <a:pt x="8495630" y="4985"/>
                </a:lnTo>
                <a:lnTo>
                  <a:pt x="84709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29460" y="1371600"/>
            <a:ext cx="600075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80CAC3"/>
                </a:solidFill>
                <a:latin typeface="Courier New"/>
                <a:cs typeface="Courier New"/>
              </a:rPr>
              <a:t>{Prefix}{Version}{Separator}{Description}{Suffix}</a:t>
            </a:r>
            <a:endParaRPr sz="1600">
              <a:latin typeface="Courier New"/>
              <a:cs typeface="Courier New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855671"/>
              </p:ext>
            </p:extLst>
          </p:nvPr>
        </p:nvGraphicFramePr>
        <p:xfrm>
          <a:off x="984250" y="2350033"/>
          <a:ext cx="6134100" cy="1433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115">
                <a:tc>
                  <a:txBody>
                    <a:bodyPr/>
                    <a:lstStyle/>
                    <a:p>
                      <a:pPr marL="31750">
                        <a:lnSpc>
                          <a:spcPts val="1215"/>
                        </a:lnSpc>
                      </a:pPr>
                      <a:r>
                        <a:rPr sz="1100" b="1" spc="-10" dirty="0">
                          <a:solidFill>
                            <a:srgbClr val="1A72E8"/>
                          </a:solidFill>
                          <a:latin typeface="Arial"/>
                          <a:cs typeface="Arial"/>
                        </a:rPr>
                        <a:t>Prefix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 marR="359410">
                        <a:lnSpc>
                          <a:spcPct val="189400"/>
                        </a:lnSpc>
                      </a:pPr>
                      <a:r>
                        <a:rPr sz="1100" b="1" spc="-10" dirty="0">
                          <a:solidFill>
                            <a:srgbClr val="1A72E8"/>
                          </a:solidFill>
                          <a:latin typeface="Arial"/>
                          <a:cs typeface="Arial"/>
                        </a:rPr>
                        <a:t>Version Separator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1215"/>
                        </a:lnSpc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11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(versioned)</a:t>
                      </a:r>
                      <a:r>
                        <a:rPr sz="11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11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11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(repeatable)</a:t>
                      </a:r>
                      <a:endParaRPr sz="1100" dirty="0">
                        <a:latin typeface="Arial"/>
                        <a:cs typeface="Arial"/>
                      </a:endParaRPr>
                    </a:p>
                    <a:p>
                      <a:pPr marL="250190" marR="1231265">
                        <a:lnSpc>
                          <a:spcPct val="189400"/>
                        </a:lnSpc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Version</a:t>
                      </a:r>
                      <a:r>
                        <a:rPr sz="1100" spc="-2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number</a:t>
                      </a:r>
                      <a:r>
                        <a:rPr sz="1100" spc="-2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(dots/underscores) </a:t>
                      </a:r>
                      <a:r>
                        <a:rPr sz="1100" dirty="0">
                          <a:solidFill>
                            <a:srgbClr val="0070C0"/>
                          </a:solidFill>
                          <a:latin typeface="Arial"/>
                          <a:cs typeface="Arial"/>
                        </a:rPr>
                        <a:t>Double</a:t>
                      </a:r>
                      <a:r>
                        <a:rPr sz="1100" spc="-3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underscore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195"/>
                        </a:lnSpc>
                      </a:pPr>
                      <a:r>
                        <a:rPr sz="1000" spc="-50" dirty="0">
                          <a:solidFill>
                            <a:srgbClr val="666666"/>
                          </a:solidFill>
                          <a:latin typeface="Courier New"/>
                          <a:cs typeface="Courier New"/>
                        </a:rPr>
                        <a:t>V</a:t>
                      </a:r>
                      <a:endParaRPr sz="100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666666"/>
                          </a:solidFill>
                          <a:latin typeface="Courier New"/>
                          <a:cs typeface="Courier New"/>
                        </a:rPr>
                        <a:t>1, 2, 1.1, </a:t>
                      </a:r>
                      <a:r>
                        <a:rPr sz="1000" spc="-10" dirty="0">
                          <a:solidFill>
                            <a:srgbClr val="666666"/>
                          </a:solidFill>
                          <a:latin typeface="Courier New"/>
                          <a:cs typeface="Courier New"/>
                        </a:rPr>
                        <a:t>2.3.1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100" b="1" spc="-10" dirty="0">
                          <a:solidFill>
                            <a:srgbClr val="1A72E8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45415" marB="0"/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Meaningful</a:t>
                      </a:r>
                      <a:r>
                        <a:rPr sz="1100" spc="-5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2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4541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666666"/>
                          </a:solidFill>
                          <a:latin typeface="Courier New"/>
                          <a:cs typeface="Courier New"/>
                        </a:rPr>
                        <a:t>create_users_table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T="120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665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  <a:spcBef>
                          <a:spcPts val="495"/>
                        </a:spcBef>
                      </a:pPr>
                      <a:r>
                        <a:rPr sz="1100" b="1" spc="-10" dirty="0">
                          <a:solidFill>
                            <a:srgbClr val="1A72E8"/>
                          </a:solidFill>
                          <a:latin typeface="Arial"/>
                          <a:cs typeface="Arial"/>
                        </a:rPr>
                        <a:t>Suffix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1300"/>
                        </a:lnSpc>
                        <a:spcBef>
                          <a:spcPts val="495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File</a:t>
                      </a:r>
                      <a:r>
                        <a:rPr sz="1100" spc="-2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extension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286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000" spc="-20" dirty="0">
                          <a:solidFill>
                            <a:srgbClr val="666666"/>
                          </a:solidFill>
                          <a:latin typeface="Courier New"/>
                          <a:cs typeface="Courier New"/>
                        </a:rPr>
                        <a:t>.sql</a:t>
                      </a:r>
                      <a:endParaRPr sz="1000" dirty="0">
                        <a:latin typeface="Courier New"/>
                        <a:cs typeface="Courier New"/>
                      </a:endParaRPr>
                    </a:p>
                  </a:txBody>
                  <a:tcPr marL="0" marR="0" marT="7556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5715000" y="3143694"/>
            <a:ext cx="153035" cy="0"/>
          </a:xfrm>
          <a:custGeom>
            <a:avLst/>
            <a:gdLst/>
            <a:ahLst/>
            <a:cxnLst/>
            <a:rect l="l" t="t" r="r" b="b"/>
            <a:pathLst>
              <a:path w="153035">
                <a:moveTo>
                  <a:pt x="0" y="0"/>
                </a:moveTo>
                <a:lnTo>
                  <a:pt x="152424" y="0"/>
                </a:lnTo>
              </a:path>
            </a:pathLst>
          </a:custGeom>
          <a:ln w="5207">
            <a:solidFill>
              <a:srgbClr val="6565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2000" y="5359400"/>
            <a:ext cx="8534400" cy="1651000"/>
          </a:xfrm>
          <a:custGeom>
            <a:avLst/>
            <a:gdLst/>
            <a:ahLst/>
            <a:cxnLst/>
            <a:rect l="l" t="t" r="r" b="b"/>
            <a:pathLst>
              <a:path w="8534400" h="1651000">
                <a:moveTo>
                  <a:pt x="84328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1549400"/>
                </a:lnTo>
                <a:lnTo>
                  <a:pt x="7976" y="1588969"/>
                </a:lnTo>
                <a:lnTo>
                  <a:pt x="29738" y="1621261"/>
                </a:lnTo>
                <a:lnTo>
                  <a:pt x="62030" y="1643023"/>
                </a:lnTo>
                <a:lnTo>
                  <a:pt x="101600" y="1651000"/>
                </a:lnTo>
                <a:lnTo>
                  <a:pt x="8432800" y="1651000"/>
                </a:lnTo>
                <a:lnTo>
                  <a:pt x="8472369" y="1643023"/>
                </a:lnTo>
                <a:lnTo>
                  <a:pt x="8504661" y="1621261"/>
                </a:lnTo>
                <a:lnTo>
                  <a:pt x="8526423" y="1588969"/>
                </a:lnTo>
                <a:lnTo>
                  <a:pt x="8534400" y="1549400"/>
                </a:lnTo>
                <a:lnTo>
                  <a:pt x="8534400" y="101600"/>
                </a:lnTo>
                <a:lnTo>
                  <a:pt x="8526423" y="62030"/>
                </a:lnTo>
                <a:lnTo>
                  <a:pt x="8504661" y="29738"/>
                </a:lnTo>
                <a:lnTo>
                  <a:pt x="8472369" y="7976"/>
                </a:lnTo>
                <a:lnTo>
                  <a:pt x="84328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03300" y="5499100"/>
            <a:ext cx="2748915" cy="1440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spc="-10" dirty="0">
                <a:solidFill>
                  <a:srgbClr val="2D7C31"/>
                </a:solidFill>
                <a:latin typeface="Arial"/>
                <a:cs typeface="Arial"/>
              </a:rPr>
              <a:t>Examples: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Arial"/>
              <a:cs typeface="Arial"/>
            </a:endParaRPr>
          </a:p>
          <a:p>
            <a:pPr marL="266700">
              <a:lnSpc>
                <a:spcPct val="100000"/>
              </a:lnSpc>
            </a:pPr>
            <a:r>
              <a:rPr sz="1200" dirty="0">
                <a:solidFill>
                  <a:srgbClr val="333333"/>
                </a:solidFill>
                <a:latin typeface="Courier New"/>
                <a:cs typeface="Courier New"/>
              </a:rPr>
              <a:t>V1</a:t>
            </a:r>
            <a:r>
              <a:rPr sz="1200" u="sng" spc="-15" dirty="0">
                <a:solidFill>
                  <a:srgbClr val="333333"/>
                </a:solidFill>
                <a:uFill>
                  <a:solidFill>
                    <a:srgbClr val="323232"/>
                  </a:solidFill>
                </a:uFill>
                <a:latin typeface="Courier New"/>
                <a:cs typeface="Courier New"/>
              </a:rPr>
              <a:t>  </a:t>
            </a:r>
            <a:r>
              <a:rPr sz="1200" u="none" spc="-10" dirty="0">
                <a:solidFill>
                  <a:srgbClr val="333333"/>
                </a:solidFill>
                <a:latin typeface="Courier New"/>
                <a:cs typeface="Courier New"/>
              </a:rPr>
              <a:t>Init_Setup.sql</a:t>
            </a:r>
            <a:endParaRPr sz="1200">
              <a:latin typeface="Courier New"/>
              <a:cs typeface="Courier New"/>
            </a:endParaRPr>
          </a:p>
          <a:p>
            <a:pPr marL="266700" marR="5080">
              <a:lnSpc>
                <a:spcPct val="152800"/>
              </a:lnSpc>
            </a:pPr>
            <a:r>
              <a:rPr sz="1200" dirty="0">
                <a:solidFill>
                  <a:srgbClr val="333333"/>
                </a:solidFill>
                <a:latin typeface="Courier New"/>
                <a:cs typeface="Courier New"/>
              </a:rPr>
              <a:t>V2</a:t>
            </a:r>
            <a:r>
              <a:rPr sz="1200" u="sng" spc="-15" dirty="0">
                <a:solidFill>
                  <a:srgbClr val="333333"/>
                </a:solidFill>
                <a:uFill>
                  <a:solidFill>
                    <a:srgbClr val="323232"/>
                  </a:solidFill>
                </a:uFill>
                <a:latin typeface="Courier New"/>
                <a:cs typeface="Courier New"/>
              </a:rPr>
              <a:t>  </a:t>
            </a:r>
            <a:r>
              <a:rPr sz="1200" u="none" spc="-10" dirty="0">
                <a:solidFill>
                  <a:srgbClr val="333333"/>
                </a:solidFill>
                <a:latin typeface="Courier New"/>
                <a:cs typeface="Courier New"/>
              </a:rPr>
              <a:t>Create_users_table.sql </a:t>
            </a:r>
            <a:r>
              <a:rPr sz="1200" u="none" dirty="0">
                <a:solidFill>
                  <a:srgbClr val="333333"/>
                </a:solidFill>
                <a:latin typeface="Courier New"/>
                <a:cs typeface="Courier New"/>
              </a:rPr>
              <a:t>V3.1</a:t>
            </a:r>
            <a:r>
              <a:rPr sz="1200" u="sng" spc="-20" dirty="0">
                <a:solidFill>
                  <a:srgbClr val="333333"/>
                </a:solidFill>
                <a:uFill>
                  <a:solidFill>
                    <a:srgbClr val="323232"/>
                  </a:solidFill>
                </a:uFill>
                <a:latin typeface="Courier New"/>
                <a:cs typeface="Courier New"/>
              </a:rPr>
              <a:t>  </a:t>
            </a:r>
            <a:r>
              <a:rPr sz="1200" u="none" spc="-10" dirty="0">
                <a:solidFill>
                  <a:srgbClr val="333333"/>
                </a:solidFill>
                <a:latin typeface="Courier New"/>
                <a:cs typeface="Courier New"/>
              </a:rPr>
              <a:t>Add_email_index.sql </a:t>
            </a:r>
            <a:r>
              <a:rPr sz="1200" u="none" dirty="0">
                <a:solidFill>
                  <a:srgbClr val="333333"/>
                </a:solidFill>
                <a:latin typeface="Courier New"/>
                <a:cs typeface="Courier New"/>
              </a:rPr>
              <a:t>V3.2</a:t>
            </a:r>
            <a:r>
              <a:rPr sz="1200" u="sng" spc="-20" dirty="0">
                <a:solidFill>
                  <a:srgbClr val="333333"/>
                </a:solidFill>
                <a:uFill>
                  <a:solidFill>
                    <a:srgbClr val="323232"/>
                  </a:solidFill>
                </a:uFill>
                <a:latin typeface="Courier New"/>
                <a:cs typeface="Courier New"/>
              </a:rPr>
              <a:t>  </a:t>
            </a:r>
            <a:r>
              <a:rPr sz="1200" u="none" spc="-10" dirty="0">
                <a:solidFill>
                  <a:srgbClr val="333333"/>
                </a:solidFill>
                <a:latin typeface="Courier New"/>
                <a:cs typeface="Courier New"/>
              </a:rPr>
              <a:t>Add_status_column.sql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Spring Boot </a:t>
            </a:r>
            <a:r>
              <a:rPr spc="-10" dirty="0"/>
              <a:t>Integration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000" y="1460500"/>
            <a:ext cx="5080000" cy="571500"/>
          </a:xfrm>
          <a:custGeom>
            <a:avLst/>
            <a:gdLst/>
            <a:ahLst/>
            <a:cxnLst/>
            <a:rect l="l" t="t" r="r" b="b"/>
            <a:pathLst>
              <a:path w="5080000" h="571500">
                <a:moveTo>
                  <a:pt x="5016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508000"/>
                </a:lnTo>
                <a:lnTo>
                  <a:pt x="4985" y="532730"/>
                </a:lnTo>
                <a:lnTo>
                  <a:pt x="18586" y="552913"/>
                </a:lnTo>
                <a:lnTo>
                  <a:pt x="38769" y="566514"/>
                </a:lnTo>
                <a:lnTo>
                  <a:pt x="63500" y="571500"/>
                </a:lnTo>
                <a:lnTo>
                  <a:pt x="5016500" y="571500"/>
                </a:lnTo>
                <a:lnTo>
                  <a:pt x="5041230" y="566514"/>
                </a:lnTo>
                <a:lnTo>
                  <a:pt x="5061413" y="552913"/>
                </a:lnTo>
                <a:lnTo>
                  <a:pt x="5075014" y="532730"/>
                </a:lnTo>
                <a:lnTo>
                  <a:pt x="5080000" y="508000"/>
                </a:lnTo>
                <a:lnTo>
                  <a:pt x="5080000" y="63500"/>
                </a:lnTo>
                <a:lnTo>
                  <a:pt x="5075014" y="38769"/>
                </a:lnTo>
                <a:lnTo>
                  <a:pt x="5061413" y="18586"/>
                </a:lnTo>
                <a:lnTo>
                  <a:pt x="5041230" y="4985"/>
                </a:lnTo>
                <a:lnTo>
                  <a:pt x="50165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9300" y="1206500"/>
            <a:ext cx="4484370" cy="660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1A72E8"/>
                </a:solidFill>
                <a:latin typeface="Arial"/>
                <a:cs typeface="Arial"/>
              </a:rPr>
              <a:t>1. Add Dependencies 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(</a:t>
            </a:r>
            <a:r>
              <a:rPr sz="1400" b="1" spc="-10" dirty="0" err="1">
                <a:solidFill>
                  <a:srgbClr val="1A72E8"/>
                </a:solidFill>
                <a:latin typeface="Arial"/>
                <a:cs typeface="Arial"/>
              </a:rPr>
              <a:t>build.gradle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)</a:t>
            </a:r>
            <a:r>
              <a:rPr lang="pt-PT" sz="1400" b="1" spc="-10" dirty="0">
                <a:solidFill>
                  <a:srgbClr val="1A72E8"/>
                </a:solidFill>
                <a:latin typeface="Arial"/>
                <a:cs typeface="Arial"/>
              </a:rPr>
              <a:t> – </a:t>
            </a:r>
            <a:r>
              <a:rPr lang="pt-PT" sz="1400" b="1" spc="-10" dirty="0" err="1">
                <a:solidFill>
                  <a:srgbClr val="1A72E8"/>
                </a:solidFill>
                <a:latin typeface="Arial"/>
                <a:cs typeface="Arial"/>
              </a:rPr>
              <a:t>adapt</a:t>
            </a:r>
            <a:r>
              <a:rPr lang="pt-PT" sz="1400" b="1" spc="-10" dirty="0">
                <a:solidFill>
                  <a:srgbClr val="1A72E8"/>
                </a:solidFill>
                <a:latin typeface="Arial"/>
                <a:cs typeface="Arial"/>
              </a:rPr>
              <a:t> for POM</a:t>
            </a:r>
            <a:endParaRPr sz="1400" dirty="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72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implementation 'org.flywaydb:flyway-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core'</a:t>
            </a:r>
            <a:endParaRPr sz="1000" dirty="0">
              <a:latin typeface="Courier New"/>
              <a:cs typeface="Courier New"/>
            </a:endParaRPr>
          </a:p>
          <a:p>
            <a:pPr marL="2032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implementation 'org.flywaydb:flyway-database-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postgresql'</a:t>
            </a:r>
            <a:endParaRPr sz="1000" dirty="0">
              <a:latin typeface="Courier New"/>
              <a:cs typeface="Courier Ne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2000" y="2603500"/>
            <a:ext cx="6096000" cy="698500"/>
          </a:xfrm>
          <a:custGeom>
            <a:avLst/>
            <a:gdLst/>
            <a:ahLst/>
            <a:cxnLst/>
            <a:rect l="l" t="t" r="r" b="b"/>
            <a:pathLst>
              <a:path w="6096000" h="698500">
                <a:moveTo>
                  <a:pt x="6032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635000"/>
                </a:lnTo>
                <a:lnTo>
                  <a:pt x="4985" y="659730"/>
                </a:lnTo>
                <a:lnTo>
                  <a:pt x="18586" y="679913"/>
                </a:lnTo>
                <a:lnTo>
                  <a:pt x="38769" y="693514"/>
                </a:lnTo>
                <a:lnTo>
                  <a:pt x="63500" y="698500"/>
                </a:lnTo>
                <a:lnTo>
                  <a:pt x="6032500" y="698500"/>
                </a:lnTo>
                <a:lnTo>
                  <a:pt x="6057230" y="693514"/>
                </a:lnTo>
                <a:lnTo>
                  <a:pt x="6077413" y="679913"/>
                </a:lnTo>
                <a:lnTo>
                  <a:pt x="6091014" y="659730"/>
                </a:lnTo>
                <a:lnTo>
                  <a:pt x="6096000" y="635000"/>
                </a:lnTo>
                <a:lnTo>
                  <a:pt x="6096000" y="63500"/>
                </a:lnTo>
                <a:lnTo>
                  <a:pt x="6091014" y="38769"/>
                </a:lnTo>
                <a:lnTo>
                  <a:pt x="6077413" y="18586"/>
                </a:lnTo>
                <a:lnTo>
                  <a:pt x="6057230" y="4985"/>
                </a:lnTo>
                <a:lnTo>
                  <a:pt x="60325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49300" y="2349500"/>
            <a:ext cx="4712970" cy="83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1A72E8"/>
                </a:solidFill>
                <a:latin typeface="Arial"/>
                <a:cs typeface="Arial"/>
              </a:rPr>
              <a:t>2. Configure Database 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(application.properties)</a:t>
            </a:r>
            <a:endParaRPr sz="1400">
              <a:latin typeface="Arial"/>
              <a:cs typeface="Arial"/>
            </a:endParaRPr>
          </a:p>
          <a:p>
            <a:pPr marL="203200" marR="5080">
              <a:lnSpc>
                <a:spcPct val="116700"/>
              </a:lnSpc>
              <a:spcBef>
                <a:spcPts val="520"/>
              </a:spcBef>
            </a:pP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spring.datasource.url=jdbc:postgresql://localhost:5432/mydb spring.datasource.username=postgres spring.datasource.password=postgres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9300" y="3619501"/>
            <a:ext cx="44843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1A72E8"/>
                </a:solidFill>
                <a:latin typeface="Arial"/>
                <a:cs typeface="Arial"/>
              </a:rPr>
              <a:t>3. Place Scripts in Default </a:t>
            </a:r>
            <a:r>
              <a:rPr sz="1400" b="1" spc="-10" dirty="0">
                <a:solidFill>
                  <a:srgbClr val="1A72E8"/>
                </a:solidFill>
                <a:latin typeface="Arial"/>
                <a:cs typeface="Arial"/>
              </a:rPr>
              <a:t>Location</a:t>
            </a:r>
            <a:r>
              <a:rPr lang="pt-PT" sz="1400" b="1" spc="-10" dirty="0">
                <a:solidFill>
                  <a:srgbClr val="1A72E8"/>
                </a:solidFill>
                <a:latin typeface="Arial"/>
                <a:cs typeface="Arial"/>
              </a:rPr>
              <a:t> (</a:t>
            </a:r>
            <a:r>
              <a:rPr lang="pt-PT" sz="1400" b="1" spc="-10" dirty="0" err="1">
                <a:solidFill>
                  <a:srgbClr val="1A72E8"/>
                </a:solidFill>
                <a:latin typeface="Arial"/>
                <a:cs typeface="Arial"/>
              </a:rPr>
              <a:t>resources</a:t>
            </a:r>
            <a:r>
              <a:rPr lang="pt-PT" sz="1400" b="1" spc="-10" dirty="0">
                <a:solidFill>
                  <a:srgbClr val="1A72E8"/>
                </a:solidFill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62000" y="4000500"/>
            <a:ext cx="5080000" cy="698500"/>
          </a:xfrm>
          <a:custGeom>
            <a:avLst/>
            <a:gdLst/>
            <a:ahLst/>
            <a:cxnLst/>
            <a:rect l="l" t="t" r="r" b="b"/>
            <a:pathLst>
              <a:path w="5080000" h="698500">
                <a:moveTo>
                  <a:pt x="5016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635000"/>
                </a:lnTo>
                <a:lnTo>
                  <a:pt x="4985" y="659730"/>
                </a:lnTo>
                <a:lnTo>
                  <a:pt x="18586" y="679913"/>
                </a:lnTo>
                <a:lnTo>
                  <a:pt x="38769" y="693514"/>
                </a:lnTo>
                <a:lnTo>
                  <a:pt x="63500" y="698500"/>
                </a:lnTo>
                <a:lnTo>
                  <a:pt x="5016500" y="698500"/>
                </a:lnTo>
                <a:lnTo>
                  <a:pt x="5041230" y="693514"/>
                </a:lnTo>
                <a:lnTo>
                  <a:pt x="5061413" y="679913"/>
                </a:lnTo>
                <a:lnTo>
                  <a:pt x="5075014" y="659730"/>
                </a:lnTo>
                <a:lnTo>
                  <a:pt x="5080000" y="635000"/>
                </a:lnTo>
                <a:lnTo>
                  <a:pt x="5080000" y="63500"/>
                </a:lnTo>
                <a:lnTo>
                  <a:pt x="5075014" y="38769"/>
                </a:lnTo>
                <a:lnTo>
                  <a:pt x="5061413" y="18586"/>
                </a:lnTo>
                <a:lnTo>
                  <a:pt x="5041230" y="4985"/>
                </a:lnTo>
                <a:lnTo>
                  <a:pt x="50165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39800" y="3952240"/>
            <a:ext cx="2962275" cy="74930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sz="1100" spc="-10" dirty="0">
                <a:solidFill>
                  <a:srgbClr val="FFCC80"/>
                </a:solidFill>
                <a:latin typeface="Courier New"/>
                <a:cs typeface="Courier New"/>
              </a:rPr>
              <a:t>src/main/resources/db/migration/</a:t>
            </a:r>
            <a:endParaRPr sz="1100" dirty="0">
              <a:latin typeface="Courier New"/>
              <a:cs typeface="Courier New"/>
            </a:endParaRPr>
          </a:p>
          <a:p>
            <a:pPr marL="266700">
              <a:lnSpc>
                <a:spcPct val="100000"/>
              </a:lnSpc>
              <a:spcBef>
                <a:spcPts val="680"/>
              </a:spcBef>
            </a:pPr>
            <a:r>
              <a:rPr sz="1100" dirty="0">
                <a:solidFill>
                  <a:srgbClr val="80CAC3"/>
                </a:solidFill>
                <a:latin typeface="MS Gothic"/>
                <a:cs typeface="MS Gothic"/>
              </a:rPr>
              <a:t>■</a:t>
            </a:r>
            <a:r>
              <a:rPr sz="1100" spc="380" dirty="0">
                <a:solidFill>
                  <a:srgbClr val="80CAC3"/>
                </a:solidFill>
                <a:latin typeface="Times New Roman"/>
                <a:cs typeface="Times New Roman"/>
              </a:rPr>
              <a:t> </a:t>
            </a:r>
            <a:r>
              <a:rPr sz="1100" dirty="0">
                <a:solidFill>
                  <a:srgbClr val="80CAC3"/>
                </a:solidFill>
                <a:latin typeface="Courier New"/>
                <a:cs typeface="Courier New"/>
              </a:rPr>
              <a:t>V1</a:t>
            </a:r>
            <a:r>
              <a:rPr sz="1100" u="sng" spc="-10" dirty="0">
                <a:solidFill>
                  <a:srgbClr val="80CAC3"/>
                </a:solidFill>
                <a:uFill>
                  <a:solidFill>
                    <a:srgbClr val="7FC9C2"/>
                  </a:solidFill>
                </a:uFill>
                <a:latin typeface="Courier New"/>
                <a:cs typeface="Courier New"/>
              </a:rPr>
              <a:t>  </a:t>
            </a:r>
            <a:r>
              <a:rPr sz="1100" u="none" spc="-10" dirty="0">
                <a:solidFill>
                  <a:srgbClr val="80CAC3"/>
                </a:solidFill>
                <a:latin typeface="Courier New"/>
                <a:cs typeface="Courier New"/>
              </a:rPr>
              <a:t>create_users_table.sql</a:t>
            </a:r>
            <a:endParaRPr sz="1100" dirty="0">
              <a:latin typeface="Courier New"/>
              <a:cs typeface="Courier New"/>
            </a:endParaRPr>
          </a:p>
          <a:p>
            <a:pPr marL="266700">
              <a:lnSpc>
                <a:spcPct val="100000"/>
              </a:lnSpc>
              <a:spcBef>
                <a:spcPts val="380"/>
              </a:spcBef>
            </a:pPr>
            <a:r>
              <a:rPr sz="1100" dirty="0">
                <a:solidFill>
                  <a:srgbClr val="80CAC3"/>
                </a:solidFill>
                <a:latin typeface="MS Gothic"/>
                <a:cs typeface="MS Gothic"/>
              </a:rPr>
              <a:t>■</a:t>
            </a:r>
            <a:r>
              <a:rPr lang="pt-PT" sz="1100" dirty="0">
                <a:solidFill>
                  <a:srgbClr val="80CAC3"/>
                </a:solidFill>
                <a:latin typeface="MS Gothic"/>
                <a:cs typeface="MS Gothic"/>
              </a:rPr>
              <a:t> </a:t>
            </a:r>
            <a:r>
              <a:rPr sz="1100" dirty="0">
                <a:solidFill>
                  <a:srgbClr val="80CAC3"/>
                </a:solidFill>
                <a:latin typeface="Courier New"/>
                <a:cs typeface="Courier New"/>
              </a:rPr>
              <a:t>V2</a:t>
            </a:r>
            <a:r>
              <a:rPr sz="1100" u="sng" spc="-10" dirty="0">
                <a:solidFill>
                  <a:srgbClr val="80CAC3"/>
                </a:solidFill>
                <a:uFill>
                  <a:solidFill>
                    <a:srgbClr val="7FC9C2"/>
                  </a:solidFill>
                </a:uFill>
                <a:latin typeface="Courier New"/>
                <a:cs typeface="Courier New"/>
              </a:rPr>
              <a:t>  </a:t>
            </a:r>
            <a:r>
              <a:rPr sz="1100" u="none" spc="-10" dirty="0">
                <a:solidFill>
                  <a:srgbClr val="80CAC3"/>
                </a:solidFill>
                <a:latin typeface="Courier New"/>
                <a:cs typeface="Courier New"/>
              </a:rPr>
              <a:t>add_email_column.sql</a:t>
            </a:r>
            <a:endParaRPr sz="1100" dirty="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337300" y="3599179"/>
            <a:ext cx="20320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0" marR="5080" indent="-127000">
              <a:lnSpc>
                <a:spcPct val="125000"/>
              </a:lnSpc>
              <a:spcBef>
                <a:spcPts val="100"/>
              </a:spcBef>
              <a:buFont typeface="MS Gothic"/>
              <a:buChar char="✓"/>
              <a:tabLst>
                <a:tab pos="139700" algn="l"/>
                <a:tab pos="207010" algn="l"/>
              </a:tabLst>
            </a:pPr>
            <a:r>
              <a:rPr sz="1200" b="1" dirty="0">
                <a:solidFill>
                  <a:srgbClr val="2D7C31"/>
                </a:solidFill>
                <a:latin typeface="Arial"/>
                <a:cs typeface="Arial"/>
              </a:rPr>
              <a:t>	Spring</a:t>
            </a:r>
            <a:r>
              <a:rPr sz="1200" b="1" spc="-25" dirty="0">
                <a:solidFill>
                  <a:srgbClr val="2D7C3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2D7C31"/>
                </a:solidFill>
                <a:latin typeface="Arial"/>
                <a:cs typeface="Arial"/>
              </a:rPr>
              <a:t>Boot</a:t>
            </a:r>
            <a:r>
              <a:rPr sz="1200" b="1" spc="-20" dirty="0">
                <a:solidFill>
                  <a:srgbClr val="2D7C3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2D7C31"/>
                </a:solidFill>
                <a:latin typeface="Arial"/>
                <a:cs typeface="Arial"/>
              </a:rPr>
              <a:t>auto-applies </a:t>
            </a:r>
            <a:r>
              <a:rPr sz="1200" b="1" dirty="0">
                <a:solidFill>
                  <a:srgbClr val="2D7C31"/>
                </a:solidFill>
                <a:latin typeface="Arial"/>
                <a:cs typeface="Arial"/>
              </a:rPr>
              <a:t>migrations</a:t>
            </a:r>
            <a:r>
              <a:rPr sz="1200" b="1" spc="-40" dirty="0">
                <a:solidFill>
                  <a:srgbClr val="2D7C3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2D7C31"/>
                </a:solidFill>
                <a:latin typeface="Arial"/>
                <a:cs typeface="Arial"/>
              </a:rPr>
              <a:t>on</a:t>
            </a:r>
            <a:r>
              <a:rPr sz="1200" b="1" spc="-40" dirty="0">
                <a:solidFill>
                  <a:srgbClr val="2D7C3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2D7C31"/>
                </a:solidFill>
                <a:latin typeface="Arial"/>
                <a:cs typeface="Arial"/>
              </a:rPr>
              <a:t>startup!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Creating</a:t>
            </a:r>
            <a:r>
              <a:rPr spc="-50" dirty="0"/>
              <a:t> </a:t>
            </a:r>
            <a:r>
              <a:rPr dirty="0"/>
              <a:t>Migration</a:t>
            </a:r>
            <a:r>
              <a:rPr spc="-50" dirty="0"/>
              <a:t> </a:t>
            </a:r>
            <a:r>
              <a:rPr spc="-10" dirty="0"/>
              <a:t>Scripts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000" y="1397000"/>
            <a:ext cx="5715000" cy="1968500"/>
          </a:xfrm>
          <a:custGeom>
            <a:avLst/>
            <a:gdLst/>
            <a:ahLst/>
            <a:cxnLst/>
            <a:rect l="l" t="t" r="r" b="b"/>
            <a:pathLst>
              <a:path w="5715000" h="1968500">
                <a:moveTo>
                  <a:pt x="5651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1905000"/>
                </a:lnTo>
                <a:lnTo>
                  <a:pt x="4985" y="1929730"/>
                </a:lnTo>
                <a:lnTo>
                  <a:pt x="18586" y="1949913"/>
                </a:lnTo>
                <a:lnTo>
                  <a:pt x="38769" y="1963514"/>
                </a:lnTo>
                <a:lnTo>
                  <a:pt x="63500" y="1968500"/>
                </a:lnTo>
                <a:lnTo>
                  <a:pt x="5651500" y="1968500"/>
                </a:lnTo>
                <a:lnTo>
                  <a:pt x="5676230" y="1963514"/>
                </a:lnTo>
                <a:lnTo>
                  <a:pt x="5696413" y="1949913"/>
                </a:lnTo>
                <a:lnTo>
                  <a:pt x="5710014" y="1929730"/>
                </a:lnTo>
                <a:lnTo>
                  <a:pt x="5715000" y="1905000"/>
                </a:lnTo>
                <a:lnTo>
                  <a:pt x="5715000" y="63500"/>
                </a:lnTo>
                <a:lnTo>
                  <a:pt x="5710014" y="38769"/>
                </a:lnTo>
                <a:lnTo>
                  <a:pt x="5696413" y="18586"/>
                </a:lnTo>
                <a:lnTo>
                  <a:pt x="5676230" y="4985"/>
                </a:lnTo>
                <a:lnTo>
                  <a:pt x="56515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9300" y="1155700"/>
            <a:ext cx="3645535" cy="64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7925" algn="l"/>
              </a:tabLst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Example:</a:t>
            </a:r>
            <a:r>
              <a:rPr sz="1300" b="1" spc="-6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25" dirty="0">
                <a:solidFill>
                  <a:srgbClr val="1A72E8"/>
                </a:solidFill>
                <a:latin typeface="Arial"/>
                <a:cs typeface="Arial"/>
              </a:rPr>
              <a:t>V1</a:t>
            </a:r>
            <a:r>
              <a:rPr sz="1300" b="1" u="sng" dirty="0">
                <a:solidFill>
                  <a:srgbClr val="1A72E8"/>
                </a:solidFill>
                <a:uFill>
                  <a:solidFill>
                    <a:srgbClr val="1971E7"/>
                  </a:solidFill>
                </a:uFill>
                <a:latin typeface="Arial"/>
                <a:cs typeface="Arial"/>
              </a:rPr>
              <a:t>	</a:t>
            </a:r>
            <a:r>
              <a:rPr sz="1300" b="1" u="none" spc="-10" dirty="0">
                <a:solidFill>
                  <a:srgbClr val="1A72E8"/>
                </a:solidFill>
                <a:latin typeface="Arial"/>
                <a:cs typeface="Arial"/>
              </a:rPr>
              <a:t>create_bookmarks_table.sql</a:t>
            </a:r>
            <a:endParaRPr sz="1300">
              <a:latin typeface="Arial"/>
              <a:cs typeface="Arial"/>
            </a:endParaRPr>
          </a:p>
          <a:p>
            <a:pPr marL="508000" marR="5080" indent="-305435">
              <a:lnSpc>
                <a:spcPct val="116700"/>
              </a:lnSpc>
              <a:spcBef>
                <a:spcPts val="54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CREATE SEQUENCE IF NOT EXISTS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bookmark_id_seq </a:t>
            </a: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START WITH 1 INCREMENT BY </a:t>
            </a:r>
            <a:r>
              <a:rPr sz="1000" spc="-25" dirty="0">
                <a:solidFill>
                  <a:srgbClr val="80CAC3"/>
                </a:solidFill>
                <a:latin typeface="Courier New"/>
                <a:cs typeface="Courier New"/>
              </a:rPr>
              <a:t>50;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9800" y="1981200"/>
            <a:ext cx="185483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CREATE TABLE bookmarks </a:t>
            </a: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(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44649" y="2133600"/>
            <a:ext cx="407034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1000" spc="-25" dirty="0">
                <a:solidFill>
                  <a:srgbClr val="80CAC3"/>
                </a:solidFill>
                <a:latin typeface="Courier New"/>
                <a:cs typeface="Courier New"/>
              </a:rPr>
              <a:t>id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title </a:t>
            </a:r>
            <a:r>
              <a:rPr sz="1000" spc="-25" dirty="0">
                <a:solidFill>
                  <a:srgbClr val="80CAC3"/>
                </a:solidFill>
                <a:latin typeface="Courier New"/>
                <a:cs typeface="Courier New"/>
              </a:rPr>
              <a:t>url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82986" y="2133600"/>
            <a:ext cx="170243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1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BIGINT NOT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NULL, </a:t>
            </a: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VARCHAR(200) NOT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NULL, </a:t>
            </a: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VARCHAR(500) NOT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NULL,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9800" y="2667000"/>
            <a:ext cx="3683635" cy="5588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3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created_at TIMESTAMP DEFAULT NOW() NOT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NULL,</a:t>
            </a:r>
            <a:endParaRPr sz="100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CONSTRAINT pk_bookmarks PRIMARY KEY </a:t>
            </a:r>
            <a:r>
              <a:rPr sz="1000" spc="-20" dirty="0">
                <a:solidFill>
                  <a:srgbClr val="80CAC3"/>
                </a:solidFill>
                <a:latin typeface="Courier New"/>
                <a:cs typeface="Courier New"/>
              </a:rPr>
              <a:t>(id)</a:t>
            </a:r>
            <a:endParaRPr sz="1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spc="-25" dirty="0">
                <a:solidFill>
                  <a:srgbClr val="80CAC3"/>
                </a:solidFill>
                <a:latin typeface="Courier New"/>
                <a:cs typeface="Courier New"/>
              </a:rPr>
              <a:t>);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9300" y="3759200"/>
            <a:ext cx="4145915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Flyway</a:t>
            </a:r>
            <a:r>
              <a:rPr sz="1300" b="1" spc="-4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tracks</a:t>
            </a:r>
            <a:r>
              <a:rPr sz="1300" b="1" spc="-4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migrations</a:t>
            </a:r>
            <a:r>
              <a:rPr sz="1300" b="1" spc="-4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in:</a:t>
            </a:r>
            <a:r>
              <a:rPr sz="1300" b="1" spc="-4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flyway_schema_history</a:t>
            </a:r>
            <a:endParaRPr sz="13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62000" y="6121400"/>
            <a:ext cx="6350000" cy="1016000"/>
          </a:xfrm>
          <a:custGeom>
            <a:avLst/>
            <a:gdLst/>
            <a:ahLst/>
            <a:cxnLst/>
            <a:rect l="l" t="t" r="r" b="b"/>
            <a:pathLst>
              <a:path w="6350000" h="1016000">
                <a:moveTo>
                  <a:pt x="6286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952500"/>
                </a:lnTo>
                <a:lnTo>
                  <a:pt x="4985" y="977230"/>
                </a:lnTo>
                <a:lnTo>
                  <a:pt x="18586" y="997413"/>
                </a:lnTo>
                <a:lnTo>
                  <a:pt x="38769" y="1011014"/>
                </a:lnTo>
                <a:lnTo>
                  <a:pt x="63500" y="1016000"/>
                </a:lnTo>
                <a:lnTo>
                  <a:pt x="6286500" y="1016000"/>
                </a:lnTo>
                <a:lnTo>
                  <a:pt x="6311230" y="1011014"/>
                </a:lnTo>
                <a:lnTo>
                  <a:pt x="6331413" y="997413"/>
                </a:lnTo>
                <a:lnTo>
                  <a:pt x="6345014" y="977230"/>
                </a:lnTo>
                <a:lnTo>
                  <a:pt x="6350000" y="952500"/>
                </a:lnTo>
                <a:lnTo>
                  <a:pt x="6350000" y="63500"/>
                </a:lnTo>
                <a:lnTo>
                  <a:pt x="6345014" y="38769"/>
                </a:lnTo>
                <a:lnTo>
                  <a:pt x="6331413" y="18586"/>
                </a:lnTo>
                <a:lnTo>
                  <a:pt x="6311230" y="4985"/>
                </a:lnTo>
                <a:lnTo>
                  <a:pt x="62865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762000" y="6235030"/>
          <a:ext cx="6352539" cy="492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9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4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marL="190500">
                        <a:lnSpc>
                          <a:spcPts val="1105"/>
                        </a:lnSpc>
                      </a:pPr>
                      <a:r>
                        <a:rPr sz="1000" b="1" spc="-10" dirty="0">
                          <a:solidFill>
                            <a:srgbClr val="0C46A1"/>
                          </a:solidFill>
                          <a:latin typeface="Arial"/>
                          <a:cs typeface="Arial"/>
                        </a:rPr>
                        <a:t>version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6690">
                        <a:lnSpc>
                          <a:spcPts val="1105"/>
                        </a:lnSpc>
                      </a:pPr>
                      <a:r>
                        <a:rPr sz="1000" b="1" spc="-10" dirty="0">
                          <a:solidFill>
                            <a:srgbClr val="0C46A1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105"/>
                        </a:lnSpc>
                      </a:pPr>
                      <a:r>
                        <a:rPr sz="1000" b="1" spc="-10" dirty="0">
                          <a:solidFill>
                            <a:srgbClr val="0C46A1"/>
                          </a:solidFill>
                          <a:latin typeface="Arial"/>
                          <a:cs typeface="Arial"/>
                        </a:rPr>
                        <a:t>script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ts val="1105"/>
                        </a:lnSpc>
                      </a:pPr>
                      <a:r>
                        <a:rPr sz="1000" b="1" spc="-10" dirty="0">
                          <a:solidFill>
                            <a:srgbClr val="0C46A1"/>
                          </a:solidFill>
                          <a:latin typeface="Arial"/>
                          <a:cs typeface="Arial"/>
                        </a:rPr>
                        <a:t>checksum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666666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0">
                        <a:lnSpc>
                          <a:spcPts val="1105"/>
                        </a:lnSpc>
                      </a:pPr>
                      <a:r>
                        <a:rPr sz="1000" b="1" spc="-10" dirty="0">
                          <a:solidFill>
                            <a:srgbClr val="0C46A1"/>
                          </a:solidFill>
                          <a:latin typeface="Arial"/>
                          <a:cs typeface="Arial"/>
                        </a:rPr>
                        <a:t>success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666666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0500">
                        <a:lnSpc>
                          <a:spcPts val="1070"/>
                        </a:lnSpc>
                      </a:pPr>
                      <a:r>
                        <a:rPr sz="900" spc="-5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255" marB="0">
                    <a:lnT w="6350">
                      <a:solidFill>
                        <a:srgbClr val="6666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6690">
                        <a:lnSpc>
                          <a:spcPts val="1070"/>
                        </a:lnSpc>
                      </a:pPr>
                      <a:r>
                        <a:rPr sz="90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create </a:t>
                      </a:r>
                      <a:r>
                        <a:rPr sz="900" spc="-1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bookmarks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255" marB="0">
                    <a:lnT w="6350">
                      <a:solidFill>
                        <a:srgbClr val="6666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ts val="1070"/>
                        </a:lnSpc>
                      </a:pPr>
                      <a:r>
                        <a:rPr sz="90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V1</a:t>
                      </a:r>
                      <a:r>
                        <a:rPr sz="900" u="sng" spc="-5" dirty="0">
                          <a:solidFill>
                            <a:srgbClr val="333333"/>
                          </a:solidFill>
                          <a:uFill>
                            <a:solidFill>
                              <a:srgbClr val="323232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900" u="none" spc="-1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create...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255" marB="0">
                    <a:lnT w="6350">
                      <a:solidFill>
                        <a:srgbClr val="6666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79095">
                        <a:lnSpc>
                          <a:spcPts val="1070"/>
                        </a:lnSpc>
                      </a:pPr>
                      <a:r>
                        <a:rPr sz="90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900" spc="-1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12345678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255" marB="0">
                    <a:lnT w="6350">
                      <a:solidFill>
                        <a:srgbClr val="66666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50850">
                        <a:lnSpc>
                          <a:spcPts val="1070"/>
                        </a:lnSpc>
                      </a:pPr>
                      <a:r>
                        <a:rPr sz="900" spc="-20" dirty="0">
                          <a:solidFill>
                            <a:srgbClr val="333333"/>
                          </a:solidFill>
                          <a:latin typeface="Courier New"/>
                          <a:cs typeface="Courier New"/>
                        </a:rPr>
                        <a:t>true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T="8255" marB="0">
                    <a:lnT w="6350">
                      <a:solidFill>
                        <a:srgbClr val="666666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845300" y="1498600"/>
            <a:ext cx="1841500" cy="1230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indent="-178435">
              <a:lnSpc>
                <a:spcPct val="100000"/>
              </a:lnSpc>
              <a:spcBef>
                <a:spcPts val="100"/>
              </a:spcBef>
              <a:buFont typeface="MS Gothic"/>
              <a:buChar char="■"/>
              <a:tabLst>
                <a:tab pos="191135" algn="l"/>
              </a:tabLst>
            </a:pPr>
            <a:r>
              <a:rPr sz="1100" b="1" spc="-10" dirty="0">
                <a:solidFill>
                  <a:srgbClr val="F47C00"/>
                </a:solidFill>
                <a:latin typeface="Arial"/>
                <a:cs typeface="Arial"/>
              </a:rPr>
              <a:t>Important:</a:t>
            </a:r>
            <a:r>
              <a:rPr lang="pt-PT" sz="1100" b="1" spc="-10" dirty="0">
                <a:solidFill>
                  <a:srgbClr val="F47C00"/>
                </a:solidFill>
                <a:latin typeface="Arial"/>
                <a:cs typeface="Arial"/>
              </a:rPr>
              <a:t> Incremental </a:t>
            </a:r>
            <a:r>
              <a:rPr lang="pt-PT" sz="1100" b="1" spc="-10" dirty="0" err="1">
                <a:solidFill>
                  <a:srgbClr val="F47C00"/>
                </a:solidFill>
                <a:latin typeface="Arial"/>
                <a:cs typeface="Arial"/>
              </a:rPr>
              <a:t>changes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25000"/>
              </a:lnSpc>
              <a:spcBef>
                <a:spcPts val="480"/>
              </a:spcBef>
            </a:pP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Don’t</a:t>
            </a:r>
            <a:r>
              <a:rPr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47C00"/>
                </a:solidFill>
                <a:latin typeface="Arial"/>
                <a:cs typeface="Arial"/>
              </a:rPr>
              <a:t>modify migrations</a:t>
            </a:r>
            <a:r>
              <a:rPr lang="pt-PT" sz="1000" spc="-1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spc="-10" dirty="0" err="1">
                <a:solidFill>
                  <a:srgbClr val="F47C00"/>
                </a:solidFill>
                <a:latin typeface="Arial"/>
                <a:cs typeface="Arial"/>
              </a:rPr>
              <a:t>already</a:t>
            </a:r>
            <a:r>
              <a:rPr lang="pt-PT" sz="1000" spc="-1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spc="-10" dirty="0" err="1">
                <a:solidFill>
                  <a:srgbClr val="F47C00"/>
                </a:solidFill>
                <a:latin typeface="Arial"/>
                <a:cs typeface="Arial"/>
              </a:rPr>
              <a:t>applied</a:t>
            </a:r>
            <a:endParaRPr sz="1000" dirty="0">
              <a:latin typeface="Arial"/>
              <a:cs typeface="Arial"/>
            </a:endParaRPr>
          </a:p>
          <a:p>
            <a:pPr marL="12700" marR="110489">
              <a:lnSpc>
                <a:spcPct val="125000"/>
              </a:lnSpc>
              <a:spcBef>
                <a:spcPts val="500"/>
              </a:spcBef>
            </a:pPr>
            <a:r>
              <a:rPr sz="1000" dirty="0">
                <a:solidFill>
                  <a:srgbClr val="F47C00"/>
                </a:solidFill>
                <a:latin typeface="Arial"/>
                <a:cs typeface="Arial"/>
              </a:rPr>
              <a:t>Create new </a:t>
            </a:r>
            <a:r>
              <a:rPr sz="1000" spc="-20" dirty="0">
                <a:solidFill>
                  <a:srgbClr val="F47C00"/>
                </a:solidFill>
                <a:latin typeface="Arial"/>
                <a:cs typeface="Arial"/>
              </a:rPr>
              <a:t>ones 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to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deliver</a:t>
            </a:r>
            <a:r>
              <a:rPr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F47C00"/>
                </a:solidFill>
                <a:latin typeface="Arial"/>
                <a:cs typeface="Arial"/>
              </a:rPr>
              <a:t>changes.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7" name="object 14">
            <a:extLst>
              <a:ext uri="{FF2B5EF4-FFF2-40B4-BE49-F238E27FC236}">
                <a16:creationId xmlns:a16="http://schemas.microsoft.com/office/drawing/2014/main" id="{40857EAD-7EFC-C4DF-B516-BAA0DBDAF948}"/>
              </a:ext>
            </a:extLst>
          </p:cNvPr>
          <p:cNvSpPr txBox="1"/>
          <p:nvPr/>
        </p:nvSpPr>
        <p:spPr>
          <a:xfrm>
            <a:off x="767105" y="4062388"/>
            <a:ext cx="423418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1135" algn="l"/>
              </a:tabLst>
            </a:pP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If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you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delete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the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database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,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the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history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trial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is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 </a:t>
            </a:r>
            <a:r>
              <a:rPr lang="pt-PT" sz="1000" dirty="0" err="1">
                <a:solidFill>
                  <a:srgbClr val="F47C00"/>
                </a:solidFill>
                <a:latin typeface="Arial"/>
                <a:cs typeface="Arial"/>
              </a:rPr>
              <a:t>lost</a:t>
            </a:r>
            <a:r>
              <a:rPr lang="pt-PT" sz="1000" dirty="0">
                <a:solidFill>
                  <a:srgbClr val="F47C00"/>
                </a:solidFill>
                <a:latin typeface="Arial"/>
                <a:cs typeface="Arial"/>
              </a:rPr>
              <a:t>.</a:t>
            </a:r>
            <a:r>
              <a:rPr sz="1000" spc="-10" dirty="0">
                <a:solidFill>
                  <a:srgbClr val="F47C00"/>
                </a:solidFill>
                <a:latin typeface="Arial"/>
                <a:cs typeface="Arial"/>
              </a:rPr>
              <a:t>.</a:t>
            </a:r>
            <a:endParaRPr sz="10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Testing Migrations with </a:t>
            </a:r>
            <a:r>
              <a:rPr spc="-10" dirty="0"/>
              <a:t>Testcontainers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8000" y="1333500"/>
            <a:ext cx="9042400" cy="571500"/>
          </a:xfrm>
          <a:custGeom>
            <a:avLst/>
            <a:gdLst/>
            <a:ahLst/>
            <a:cxnLst/>
            <a:rect l="l" t="t" r="r" b="b"/>
            <a:pathLst>
              <a:path w="9042400" h="571500">
                <a:moveTo>
                  <a:pt x="89408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469900"/>
                </a:lnTo>
                <a:lnTo>
                  <a:pt x="7976" y="509469"/>
                </a:lnTo>
                <a:lnTo>
                  <a:pt x="29738" y="541761"/>
                </a:lnTo>
                <a:lnTo>
                  <a:pt x="62030" y="563523"/>
                </a:lnTo>
                <a:lnTo>
                  <a:pt x="101600" y="571500"/>
                </a:lnTo>
                <a:lnTo>
                  <a:pt x="8940800" y="571500"/>
                </a:lnTo>
                <a:lnTo>
                  <a:pt x="8980369" y="563523"/>
                </a:lnTo>
                <a:lnTo>
                  <a:pt x="9012661" y="541761"/>
                </a:lnTo>
                <a:lnTo>
                  <a:pt x="9034423" y="509469"/>
                </a:lnTo>
                <a:lnTo>
                  <a:pt x="9042400" y="469900"/>
                </a:lnTo>
                <a:lnTo>
                  <a:pt x="9042400" y="101600"/>
                </a:lnTo>
                <a:lnTo>
                  <a:pt x="9034423" y="62030"/>
                </a:lnTo>
                <a:lnTo>
                  <a:pt x="9012661" y="29738"/>
                </a:lnTo>
                <a:lnTo>
                  <a:pt x="8980369" y="7976"/>
                </a:lnTo>
                <a:lnTo>
                  <a:pt x="8940800" y="0"/>
                </a:lnTo>
                <a:close/>
              </a:path>
            </a:pathLst>
          </a:custGeom>
          <a:solidFill>
            <a:srgbClr val="E2F2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49300" y="1267460"/>
            <a:ext cx="5588635" cy="55118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Data</a:t>
            </a:r>
            <a:r>
              <a:rPr sz="1200" b="1" spc="-2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is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the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lifeblood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of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any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business</a:t>
            </a:r>
            <a:r>
              <a:rPr sz="1200" b="1" spc="-2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-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migrations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must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be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C46A1"/>
                </a:solidFill>
                <a:latin typeface="Arial"/>
                <a:cs typeface="Arial"/>
              </a:rPr>
              <a:t>thoroughly</a:t>
            </a:r>
            <a:r>
              <a:rPr sz="1200" b="1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C46A1"/>
                </a:solidFill>
                <a:latin typeface="Arial"/>
                <a:cs typeface="Arial"/>
              </a:rPr>
              <a:t>tested!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Use</a:t>
            </a:r>
            <a:r>
              <a:rPr sz="1100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Testcontainers</a:t>
            </a:r>
            <a:r>
              <a:rPr sz="1100" spc="-1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to</a:t>
            </a:r>
            <a:r>
              <a:rPr sz="1100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run</a:t>
            </a:r>
            <a:r>
              <a:rPr sz="1100" spc="-1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real</a:t>
            </a:r>
            <a:r>
              <a:rPr sz="1100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database</a:t>
            </a:r>
            <a:r>
              <a:rPr sz="1100" spc="-1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instances</a:t>
            </a:r>
            <a:r>
              <a:rPr sz="1100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in</a:t>
            </a:r>
            <a:r>
              <a:rPr sz="1100" spc="-10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your</a:t>
            </a:r>
            <a:r>
              <a:rPr sz="1100" spc="-15" dirty="0">
                <a:solidFill>
                  <a:srgbClr val="0C46A1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0C46A1"/>
                </a:solidFill>
                <a:latin typeface="Arial"/>
                <a:cs typeface="Arial"/>
              </a:rPr>
              <a:t>CI/CD</a:t>
            </a:r>
            <a:r>
              <a:rPr sz="1100" spc="-10" dirty="0">
                <a:solidFill>
                  <a:srgbClr val="0C46A1"/>
                </a:solidFill>
                <a:latin typeface="Arial"/>
                <a:cs typeface="Arial"/>
              </a:rPr>
              <a:t> pipeline.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2000" y="2413000"/>
            <a:ext cx="6350000" cy="2476500"/>
          </a:xfrm>
          <a:custGeom>
            <a:avLst/>
            <a:gdLst/>
            <a:ahLst/>
            <a:cxnLst/>
            <a:rect l="l" t="t" r="r" b="b"/>
            <a:pathLst>
              <a:path w="6350000" h="2476500">
                <a:moveTo>
                  <a:pt x="6286500" y="0"/>
                </a:moveTo>
                <a:lnTo>
                  <a:pt x="63500" y="0"/>
                </a:lnTo>
                <a:lnTo>
                  <a:pt x="38769" y="4985"/>
                </a:lnTo>
                <a:lnTo>
                  <a:pt x="18586" y="18586"/>
                </a:lnTo>
                <a:lnTo>
                  <a:pt x="4985" y="38769"/>
                </a:lnTo>
                <a:lnTo>
                  <a:pt x="0" y="63500"/>
                </a:lnTo>
                <a:lnTo>
                  <a:pt x="0" y="2413000"/>
                </a:lnTo>
                <a:lnTo>
                  <a:pt x="4985" y="2437730"/>
                </a:lnTo>
                <a:lnTo>
                  <a:pt x="18586" y="2457913"/>
                </a:lnTo>
                <a:lnTo>
                  <a:pt x="38769" y="2471514"/>
                </a:lnTo>
                <a:lnTo>
                  <a:pt x="63500" y="2476500"/>
                </a:lnTo>
                <a:lnTo>
                  <a:pt x="6286500" y="2476500"/>
                </a:lnTo>
                <a:lnTo>
                  <a:pt x="6311230" y="2471514"/>
                </a:lnTo>
                <a:lnTo>
                  <a:pt x="6331413" y="2457913"/>
                </a:lnTo>
                <a:lnTo>
                  <a:pt x="6345014" y="2437730"/>
                </a:lnTo>
                <a:lnTo>
                  <a:pt x="6350000" y="2413000"/>
                </a:lnTo>
                <a:lnTo>
                  <a:pt x="6350000" y="63500"/>
                </a:lnTo>
                <a:lnTo>
                  <a:pt x="6345014" y="38769"/>
                </a:lnTo>
                <a:lnTo>
                  <a:pt x="6331413" y="18586"/>
                </a:lnTo>
                <a:lnTo>
                  <a:pt x="6311230" y="4985"/>
                </a:lnTo>
                <a:lnTo>
                  <a:pt x="6286500" y="0"/>
                </a:lnTo>
                <a:close/>
              </a:path>
            </a:pathLst>
          </a:custGeom>
          <a:solidFill>
            <a:srgbClr val="2631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49300" y="2171700"/>
            <a:ext cx="2952115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Spring</a:t>
            </a:r>
            <a:r>
              <a:rPr sz="1300" b="1" spc="-35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Boot</a:t>
            </a:r>
            <a:r>
              <a:rPr sz="1300" b="1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Test</a:t>
            </a:r>
            <a:r>
              <a:rPr sz="1300" b="1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1A72E8"/>
                </a:solidFill>
                <a:latin typeface="Arial"/>
                <a:cs typeface="Arial"/>
              </a:rPr>
              <a:t>with</a:t>
            </a:r>
            <a:r>
              <a:rPr sz="1300" b="1" spc="-30" dirty="0">
                <a:solidFill>
                  <a:srgbClr val="1A72E8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1A72E8"/>
                </a:solidFill>
                <a:latin typeface="Arial"/>
                <a:cs typeface="Arial"/>
              </a:rPr>
              <a:t>Testcontainers</a:t>
            </a:r>
            <a:endParaRPr sz="1300">
              <a:latin typeface="Arial"/>
              <a:cs typeface="Arial"/>
            </a:endParaRPr>
          </a:p>
          <a:p>
            <a:pPr marL="203200" marR="1597025">
              <a:lnSpc>
                <a:spcPct val="116700"/>
              </a:lnSpc>
              <a:spcBef>
                <a:spcPts val="540"/>
              </a:spcBef>
            </a:pP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@SpringBootTest @Testcontainers</a:t>
            </a:r>
            <a:endParaRPr sz="1000">
              <a:latin typeface="Courier New"/>
              <a:cs typeface="Courier New"/>
            </a:endParaRPr>
          </a:p>
          <a:p>
            <a:pPr marL="2032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class BookmarkRepositoryTest </a:t>
            </a: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{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44649" y="3149600"/>
            <a:ext cx="3455035" cy="5588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@Container</a:t>
            </a:r>
            <a:endParaRPr sz="1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static PostgreSQLContainer&lt;?&gt; postgres </a:t>
            </a: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=</a:t>
            </a:r>
            <a:endParaRPr sz="100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new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PostgreSQLContainer&lt;&gt;("postgres:17");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9800" y="3860800"/>
            <a:ext cx="3759835" cy="109220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300"/>
              </a:spcBef>
            </a:pP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@Test</a:t>
            </a:r>
            <a:endParaRPr sz="100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void shouldApplyMigrationsAndSaveBookmark() </a:t>
            </a: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{</a:t>
            </a:r>
            <a:endParaRPr sz="1000">
              <a:latin typeface="Courier New"/>
              <a:cs typeface="Courier New"/>
            </a:endParaRPr>
          </a:p>
          <a:p>
            <a:pPr marL="6223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// Flyway migrations auto-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applied</a:t>
            </a:r>
            <a:endParaRPr sz="1000">
              <a:latin typeface="Courier New"/>
              <a:cs typeface="Courier New"/>
            </a:endParaRPr>
          </a:p>
          <a:p>
            <a:pPr marL="62230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80CAC3"/>
                </a:solidFill>
                <a:latin typeface="Courier New"/>
                <a:cs typeface="Courier New"/>
              </a:rPr>
              <a:t>// Test your repository </a:t>
            </a:r>
            <a:r>
              <a:rPr sz="1000" spc="-10" dirty="0">
                <a:solidFill>
                  <a:srgbClr val="80CAC3"/>
                </a:solidFill>
                <a:latin typeface="Courier New"/>
                <a:cs typeface="Courier New"/>
              </a:rPr>
              <a:t>operations</a:t>
            </a:r>
            <a:endParaRPr sz="1000">
              <a:latin typeface="Courier New"/>
              <a:cs typeface="Courier New"/>
            </a:endParaRPr>
          </a:p>
          <a:p>
            <a:pPr marL="31750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}</a:t>
            </a:r>
            <a:endParaRPr sz="1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80CAC3"/>
                </a:solidFill>
                <a:latin typeface="Courier New"/>
                <a:cs typeface="Courier New"/>
              </a:rPr>
              <a:t>}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80300" y="2374900"/>
            <a:ext cx="677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2D7C31"/>
                </a:solidFill>
                <a:latin typeface="Arial"/>
                <a:cs typeface="Arial"/>
              </a:rPr>
              <a:t>Benefits: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80300" y="2641600"/>
            <a:ext cx="1341120" cy="11684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92075" indent="-79375">
              <a:lnSpc>
                <a:spcPct val="100000"/>
              </a:lnSpc>
              <a:spcBef>
                <a:spcPts val="700"/>
              </a:spcBef>
              <a:buChar char="•"/>
              <a:tabLst>
                <a:tab pos="92075" algn="l"/>
              </a:tabLst>
            </a:pPr>
            <a:r>
              <a:rPr sz="1000" dirty="0">
                <a:solidFill>
                  <a:srgbClr val="2D7C31"/>
                </a:solidFill>
                <a:latin typeface="Arial"/>
                <a:cs typeface="Arial"/>
              </a:rPr>
              <a:t>Real database </a:t>
            </a:r>
            <a:r>
              <a:rPr sz="1000" spc="-10" dirty="0">
                <a:solidFill>
                  <a:srgbClr val="2D7C31"/>
                </a:solidFill>
                <a:latin typeface="Arial"/>
                <a:cs typeface="Arial"/>
              </a:rPr>
              <a:t>engine</a:t>
            </a:r>
            <a:endParaRPr sz="1000">
              <a:latin typeface="Arial"/>
              <a:cs typeface="Arial"/>
            </a:endParaRPr>
          </a:p>
          <a:p>
            <a:pPr marL="92075" indent="-79375">
              <a:lnSpc>
                <a:spcPct val="100000"/>
              </a:lnSpc>
              <a:spcBef>
                <a:spcPts val="600"/>
              </a:spcBef>
              <a:buChar char="•"/>
              <a:tabLst>
                <a:tab pos="92075" algn="l"/>
              </a:tabLst>
            </a:pPr>
            <a:r>
              <a:rPr sz="1000" dirty="0">
                <a:solidFill>
                  <a:srgbClr val="2D7C31"/>
                </a:solidFill>
                <a:latin typeface="Arial"/>
                <a:cs typeface="Arial"/>
              </a:rPr>
              <a:t>Isolated </a:t>
            </a:r>
            <a:r>
              <a:rPr sz="1000" spc="-10" dirty="0">
                <a:solidFill>
                  <a:srgbClr val="2D7C31"/>
                </a:solidFill>
                <a:latin typeface="Arial"/>
                <a:cs typeface="Arial"/>
              </a:rPr>
              <a:t>environment</a:t>
            </a:r>
            <a:endParaRPr sz="1000">
              <a:latin typeface="Arial"/>
              <a:cs typeface="Arial"/>
            </a:endParaRPr>
          </a:p>
          <a:p>
            <a:pPr marL="92075" indent="-79375">
              <a:lnSpc>
                <a:spcPct val="100000"/>
              </a:lnSpc>
              <a:spcBef>
                <a:spcPts val="600"/>
              </a:spcBef>
              <a:buChar char="•"/>
              <a:tabLst>
                <a:tab pos="92075" algn="l"/>
              </a:tabLst>
            </a:pPr>
            <a:r>
              <a:rPr sz="1000" dirty="0">
                <a:solidFill>
                  <a:srgbClr val="2D7C31"/>
                </a:solidFill>
                <a:latin typeface="Arial"/>
                <a:cs typeface="Arial"/>
              </a:rPr>
              <a:t>CI/CD</a:t>
            </a:r>
            <a:r>
              <a:rPr sz="1000" spc="-30" dirty="0">
                <a:solidFill>
                  <a:srgbClr val="2D7C31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D7C31"/>
                </a:solidFill>
                <a:latin typeface="Arial"/>
                <a:cs typeface="Arial"/>
              </a:rPr>
              <a:t>compatible</a:t>
            </a:r>
            <a:endParaRPr sz="1000">
              <a:latin typeface="Arial"/>
              <a:cs typeface="Arial"/>
            </a:endParaRPr>
          </a:p>
          <a:p>
            <a:pPr marL="92075" indent="-79375">
              <a:lnSpc>
                <a:spcPct val="100000"/>
              </a:lnSpc>
              <a:spcBef>
                <a:spcPts val="600"/>
              </a:spcBef>
              <a:buChar char="•"/>
              <a:tabLst>
                <a:tab pos="92075" algn="l"/>
              </a:tabLst>
            </a:pPr>
            <a:r>
              <a:rPr sz="1000" dirty="0">
                <a:solidFill>
                  <a:srgbClr val="2D7C31"/>
                </a:solidFill>
                <a:latin typeface="Arial"/>
                <a:cs typeface="Arial"/>
              </a:rPr>
              <a:t>Tests actual </a:t>
            </a:r>
            <a:r>
              <a:rPr sz="1000" spc="-25" dirty="0">
                <a:solidFill>
                  <a:srgbClr val="2D7C31"/>
                </a:solidFill>
                <a:latin typeface="Arial"/>
                <a:cs typeface="Arial"/>
              </a:rPr>
              <a:t>SQL</a:t>
            </a:r>
            <a:endParaRPr sz="1000">
              <a:latin typeface="Arial"/>
              <a:cs typeface="Arial"/>
            </a:endParaRPr>
          </a:p>
          <a:p>
            <a:pPr marL="92075" indent="-79375">
              <a:lnSpc>
                <a:spcPct val="100000"/>
              </a:lnSpc>
              <a:spcBef>
                <a:spcPts val="600"/>
              </a:spcBef>
              <a:buChar char="•"/>
              <a:tabLst>
                <a:tab pos="92075" algn="l"/>
              </a:tabLst>
            </a:pPr>
            <a:r>
              <a:rPr sz="1000" dirty="0">
                <a:solidFill>
                  <a:srgbClr val="2D7C31"/>
                </a:solidFill>
                <a:latin typeface="Arial"/>
                <a:cs typeface="Arial"/>
              </a:rPr>
              <a:t>Catches DDL </a:t>
            </a:r>
            <a:r>
              <a:rPr sz="1000" spc="-10" dirty="0">
                <a:solidFill>
                  <a:srgbClr val="2D7C31"/>
                </a:solidFill>
                <a:latin typeface="Arial"/>
                <a:cs typeface="Arial"/>
              </a:rPr>
              <a:t>errors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Continuous</a:t>
            </a:r>
            <a:r>
              <a:rPr spc="-70" dirty="0"/>
              <a:t> </a:t>
            </a:r>
            <a:r>
              <a:rPr dirty="0"/>
              <a:t>Deployment</a:t>
            </a:r>
            <a:r>
              <a:rPr spc="-70" dirty="0"/>
              <a:t> </a:t>
            </a:r>
            <a:r>
              <a:rPr spc="-10" dirty="0"/>
              <a:t>Pipeline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391400"/>
            <a:ext cx="10058400" cy="381000"/>
          </a:xfrm>
          <a:custGeom>
            <a:avLst/>
            <a:gdLst/>
            <a:ahLst/>
            <a:cxnLst/>
            <a:rect l="l" t="t" r="r" b="b"/>
            <a:pathLst>
              <a:path w="10058400" h="381000">
                <a:moveTo>
                  <a:pt x="10058400" y="0"/>
                </a:moveTo>
                <a:lnTo>
                  <a:pt x="0" y="0"/>
                </a:lnTo>
                <a:lnTo>
                  <a:pt x="0" y="381000"/>
                </a:lnTo>
                <a:lnTo>
                  <a:pt x="10058400" y="3810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500" y="1524000"/>
            <a:ext cx="1651000" cy="1016000"/>
          </a:xfrm>
          <a:custGeom>
            <a:avLst/>
            <a:gdLst/>
            <a:ahLst/>
            <a:cxnLst/>
            <a:rect l="l" t="t" r="r" b="b"/>
            <a:pathLst>
              <a:path w="1651000" h="1016000">
                <a:moveTo>
                  <a:pt x="1549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914400"/>
                </a:lnTo>
                <a:lnTo>
                  <a:pt x="7976" y="953969"/>
                </a:lnTo>
                <a:lnTo>
                  <a:pt x="29738" y="986261"/>
                </a:lnTo>
                <a:lnTo>
                  <a:pt x="62030" y="1008023"/>
                </a:lnTo>
                <a:lnTo>
                  <a:pt x="101600" y="1016000"/>
                </a:lnTo>
                <a:lnTo>
                  <a:pt x="1549400" y="1016000"/>
                </a:lnTo>
                <a:lnTo>
                  <a:pt x="1588969" y="1008023"/>
                </a:lnTo>
                <a:lnTo>
                  <a:pt x="1621261" y="986261"/>
                </a:lnTo>
                <a:lnTo>
                  <a:pt x="1643023" y="953969"/>
                </a:lnTo>
                <a:lnTo>
                  <a:pt x="1651000" y="914400"/>
                </a:lnTo>
                <a:lnTo>
                  <a:pt x="1651000" y="101600"/>
                </a:lnTo>
                <a:lnTo>
                  <a:pt x="1643023" y="62030"/>
                </a:lnTo>
                <a:lnTo>
                  <a:pt x="1621261" y="29738"/>
                </a:lnTo>
                <a:lnTo>
                  <a:pt x="1588969" y="7976"/>
                </a:lnTo>
                <a:lnTo>
                  <a:pt x="15494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32001" y="1625600"/>
            <a:ext cx="5302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Build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5666" y="1953260"/>
            <a:ext cx="10229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539" marR="5080" indent="-11747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Compile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application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&amp; run unit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tests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286000" y="196850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63500"/>
                </a:moveTo>
                <a:lnTo>
                  <a:pt x="127000" y="63500"/>
                </a:lnTo>
              </a:path>
              <a:path w="127000" h="127000">
                <a:moveTo>
                  <a:pt x="63500" y="0"/>
                </a:moveTo>
                <a:lnTo>
                  <a:pt x="127000" y="63500"/>
                </a:lnTo>
              </a:path>
              <a:path w="127000" h="127000">
                <a:moveTo>
                  <a:pt x="63500" y="127000"/>
                </a:moveTo>
                <a:lnTo>
                  <a:pt x="127000" y="63500"/>
                </a:lnTo>
              </a:path>
            </a:pathLst>
          </a:custGeom>
          <a:ln w="25400">
            <a:solidFill>
              <a:srgbClr val="66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76500" y="1524000"/>
            <a:ext cx="1651000" cy="1016000"/>
          </a:xfrm>
          <a:custGeom>
            <a:avLst/>
            <a:gdLst/>
            <a:ahLst/>
            <a:cxnLst/>
            <a:rect l="l" t="t" r="r" b="b"/>
            <a:pathLst>
              <a:path w="1651000" h="1016000">
                <a:moveTo>
                  <a:pt x="1549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914400"/>
                </a:lnTo>
                <a:lnTo>
                  <a:pt x="7976" y="953969"/>
                </a:lnTo>
                <a:lnTo>
                  <a:pt x="29738" y="986261"/>
                </a:lnTo>
                <a:lnTo>
                  <a:pt x="62030" y="1008023"/>
                </a:lnTo>
                <a:lnTo>
                  <a:pt x="101600" y="1016000"/>
                </a:lnTo>
                <a:lnTo>
                  <a:pt x="1549400" y="1016000"/>
                </a:lnTo>
                <a:lnTo>
                  <a:pt x="1588969" y="1008023"/>
                </a:lnTo>
                <a:lnTo>
                  <a:pt x="1621261" y="986261"/>
                </a:lnTo>
                <a:lnTo>
                  <a:pt x="1643023" y="953969"/>
                </a:lnTo>
                <a:lnTo>
                  <a:pt x="1651000" y="914400"/>
                </a:lnTo>
                <a:lnTo>
                  <a:pt x="1651000" y="101600"/>
                </a:lnTo>
                <a:lnTo>
                  <a:pt x="1643023" y="62030"/>
                </a:lnTo>
                <a:lnTo>
                  <a:pt x="1621261" y="29738"/>
                </a:lnTo>
                <a:lnTo>
                  <a:pt x="1588969" y="7976"/>
                </a:lnTo>
                <a:lnTo>
                  <a:pt x="15494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695435" y="1625600"/>
            <a:ext cx="121348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2.</a:t>
            </a:r>
            <a:r>
              <a:rPr sz="1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Test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 Migrations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03353" y="1953260"/>
            <a:ext cx="9975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4940" marR="5080" indent="-14287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Apply migrations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test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 database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91000" y="196850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63500"/>
                </a:moveTo>
                <a:lnTo>
                  <a:pt x="127000" y="63500"/>
                </a:lnTo>
              </a:path>
              <a:path w="127000" h="127000">
                <a:moveTo>
                  <a:pt x="63500" y="0"/>
                </a:moveTo>
                <a:lnTo>
                  <a:pt x="127000" y="63500"/>
                </a:lnTo>
              </a:path>
              <a:path w="127000" h="127000">
                <a:moveTo>
                  <a:pt x="63500" y="127000"/>
                </a:moveTo>
                <a:lnTo>
                  <a:pt x="127000" y="63500"/>
                </a:lnTo>
              </a:path>
            </a:pathLst>
          </a:custGeom>
          <a:ln w="25400">
            <a:solidFill>
              <a:srgbClr val="66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81500" y="1524000"/>
            <a:ext cx="1651000" cy="1016000"/>
          </a:xfrm>
          <a:custGeom>
            <a:avLst/>
            <a:gdLst/>
            <a:ahLst/>
            <a:cxnLst/>
            <a:rect l="l" t="t" r="r" b="b"/>
            <a:pathLst>
              <a:path w="1651000" h="1016000">
                <a:moveTo>
                  <a:pt x="1549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914400"/>
                </a:lnTo>
                <a:lnTo>
                  <a:pt x="7976" y="953969"/>
                </a:lnTo>
                <a:lnTo>
                  <a:pt x="29738" y="986261"/>
                </a:lnTo>
                <a:lnTo>
                  <a:pt x="62030" y="1008023"/>
                </a:lnTo>
                <a:lnTo>
                  <a:pt x="101600" y="1016000"/>
                </a:lnTo>
                <a:lnTo>
                  <a:pt x="1549400" y="1016000"/>
                </a:lnTo>
                <a:lnTo>
                  <a:pt x="1588969" y="1008023"/>
                </a:lnTo>
                <a:lnTo>
                  <a:pt x="1621261" y="986261"/>
                </a:lnTo>
                <a:lnTo>
                  <a:pt x="1643023" y="953969"/>
                </a:lnTo>
                <a:lnTo>
                  <a:pt x="1651000" y="914400"/>
                </a:lnTo>
                <a:lnTo>
                  <a:pt x="1651000" y="101600"/>
                </a:lnTo>
                <a:lnTo>
                  <a:pt x="1643023" y="62030"/>
                </a:lnTo>
                <a:lnTo>
                  <a:pt x="1621261" y="29738"/>
                </a:lnTo>
                <a:lnTo>
                  <a:pt x="1588969" y="7976"/>
                </a:lnTo>
                <a:lnTo>
                  <a:pt x="15494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553845" y="1625600"/>
            <a:ext cx="130683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3. Integration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Tests</a:t>
            </a:r>
            <a:endParaRPr sz="11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70177" y="1953260"/>
            <a:ext cx="10737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 marR="5080" indent="-32384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Run integration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tests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Testcontainers</a:t>
            </a:r>
            <a:endParaRPr sz="9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096000" y="196850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63500"/>
                </a:moveTo>
                <a:lnTo>
                  <a:pt x="127000" y="63500"/>
                </a:lnTo>
              </a:path>
              <a:path w="127000" h="127000">
                <a:moveTo>
                  <a:pt x="63500" y="0"/>
                </a:moveTo>
                <a:lnTo>
                  <a:pt x="127000" y="63500"/>
                </a:lnTo>
              </a:path>
              <a:path w="127000" h="127000">
                <a:moveTo>
                  <a:pt x="63500" y="127000"/>
                </a:moveTo>
                <a:lnTo>
                  <a:pt x="127000" y="63500"/>
                </a:lnTo>
              </a:path>
            </a:pathLst>
          </a:custGeom>
          <a:ln w="25400">
            <a:solidFill>
              <a:srgbClr val="66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86500" y="1524000"/>
            <a:ext cx="1651000" cy="1016000"/>
          </a:xfrm>
          <a:custGeom>
            <a:avLst/>
            <a:gdLst/>
            <a:ahLst/>
            <a:cxnLst/>
            <a:rect l="l" t="t" r="r" b="b"/>
            <a:pathLst>
              <a:path w="1651000" h="1016000">
                <a:moveTo>
                  <a:pt x="1549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914400"/>
                </a:lnTo>
                <a:lnTo>
                  <a:pt x="7976" y="953969"/>
                </a:lnTo>
                <a:lnTo>
                  <a:pt x="29738" y="986261"/>
                </a:lnTo>
                <a:lnTo>
                  <a:pt x="62030" y="1008023"/>
                </a:lnTo>
                <a:lnTo>
                  <a:pt x="101600" y="1016000"/>
                </a:lnTo>
                <a:lnTo>
                  <a:pt x="1549400" y="1016000"/>
                </a:lnTo>
                <a:lnTo>
                  <a:pt x="1588969" y="1008023"/>
                </a:lnTo>
                <a:lnTo>
                  <a:pt x="1621261" y="986261"/>
                </a:lnTo>
                <a:lnTo>
                  <a:pt x="1643023" y="953969"/>
                </a:lnTo>
                <a:lnTo>
                  <a:pt x="1651000" y="914400"/>
                </a:lnTo>
                <a:lnTo>
                  <a:pt x="1651000" y="101600"/>
                </a:lnTo>
                <a:lnTo>
                  <a:pt x="1643023" y="62030"/>
                </a:lnTo>
                <a:lnTo>
                  <a:pt x="1621261" y="29738"/>
                </a:lnTo>
                <a:lnTo>
                  <a:pt x="1588969" y="7976"/>
                </a:lnTo>
                <a:lnTo>
                  <a:pt x="1549400" y="0"/>
                </a:lnTo>
                <a:close/>
              </a:path>
            </a:pathLst>
          </a:custGeom>
          <a:solidFill>
            <a:srgbClr val="F47C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652888" y="1625600"/>
            <a:ext cx="918844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4.</a:t>
            </a:r>
            <a:r>
              <a:rPr sz="11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Pre-Deploy</a:t>
            </a:r>
            <a:endParaRPr sz="11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32327" y="1953260"/>
            <a:ext cx="960119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2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Run migrations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staging/production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001000" y="196850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0" y="63500"/>
                </a:moveTo>
                <a:lnTo>
                  <a:pt x="127000" y="63500"/>
                </a:lnTo>
              </a:path>
              <a:path w="127000" h="127000">
                <a:moveTo>
                  <a:pt x="63500" y="0"/>
                </a:moveTo>
                <a:lnTo>
                  <a:pt x="127000" y="63500"/>
                </a:lnTo>
              </a:path>
              <a:path w="127000" h="127000">
                <a:moveTo>
                  <a:pt x="63500" y="127000"/>
                </a:moveTo>
                <a:lnTo>
                  <a:pt x="127000" y="63500"/>
                </a:lnTo>
              </a:path>
            </a:pathLst>
          </a:custGeom>
          <a:ln w="25400">
            <a:solidFill>
              <a:srgbClr val="66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91500" y="1524000"/>
            <a:ext cx="1651000" cy="1016000"/>
          </a:xfrm>
          <a:custGeom>
            <a:avLst/>
            <a:gdLst/>
            <a:ahLst/>
            <a:cxnLst/>
            <a:rect l="l" t="t" r="r" b="b"/>
            <a:pathLst>
              <a:path w="1651000" h="1016000">
                <a:moveTo>
                  <a:pt x="1549400" y="0"/>
                </a:moveTo>
                <a:lnTo>
                  <a:pt x="101600" y="0"/>
                </a:lnTo>
                <a:lnTo>
                  <a:pt x="62030" y="7976"/>
                </a:lnTo>
                <a:lnTo>
                  <a:pt x="29738" y="29738"/>
                </a:lnTo>
                <a:lnTo>
                  <a:pt x="7976" y="62030"/>
                </a:lnTo>
                <a:lnTo>
                  <a:pt x="0" y="101600"/>
                </a:lnTo>
                <a:lnTo>
                  <a:pt x="0" y="914400"/>
                </a:lnTo>
                <a:lnTo>
                  <a:pt x="7976" y="953969"/>
                </a:lnTo>
                <a:lnTo>
                  <a:pt x="29738" y="986261"/>
                </a:lnTo>
                <a:lnTo>
                  <a:pt x="62030" y="1008023"/>
                </a:lnTo>
                <a:lnTo>
                  <a:pt x="101600" y="1016000"/>
                </a:lnTo>
                <a:lnTo>
                  <a:pt x="1549400" y="1016000"/>
                </a:lnTo>
                <a:lnTo>
                  <a:pt x="1588969" y="1008023"/>
                </a:lnTo>
                <a:lnTo>
                  <a:pt x="1621261" y="986261"/>
                </a:lnTo>
                <a:lnTo>
                  <a:pt x="1643023" y="953969"/>
                </a:lnTo>
                <a:lnTo>
                  <a:pt x="1651000" y="914400"/>
                </a:lnTo>
                <a:lnTo>
                  <a:pt x="1651000" y="101600"/>
                </a:lnTo>
                <a:lnTo>
                  <a:pt x="1643023" y="62030"/>
                </a:lnTo>
                <a:lnTo>
                  <a:pt x="1621261" y="29738"/>
                </a:lnTo>
                <a:lnTo>
                  <a:pt x="1588969" y="7976"/>
                </a:lnTo>
                <a:lnTo>
                  <a:pt x="1549400" y="0"/>
                </a:lnTo>
                <a:close/>
              </a:path>
            </a:pathLst>
          </a:custGeom>
          <a:solidFill>
            <a:srgbClr val="1A72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693746" y="1625600"/>
            <a:ext cx="6470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5. </a:t>
            </a:r>
            <a:r>
              <a:rPr sz="1100" b="1" spc="-10" dirty="0">
                <a:solidFill>
                  <a:srgbClr val="FFFFFF"/>
                </a:solidFill>
                <a:latin typeface="Arial"/>
                <a:cs typeface="Arial"/>
              </a:rPr>
              <a:t>Deploy</a:t>
            </a:r>
            <a:endParaRPr sz="11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531040" y="1953260"/>
            <a:ext cx="97218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4625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Deploy </a:t>
            </a:r>
            <a:r>
              <a:rPr sz="900" spc="-25" dirty="0">
                <a:solidFill>
                  <a:srgbClr val="FFFFFF"/>
                </a:solidFill>
                <a:latin typeface="Arial"/>
                <a:cs typeface="Arial"/>
              </a:rPr>
              <a:t>new </a:t>
            </a:r>
            <a:r>
              <a:rPr sz="900" dirty="0">
                <a:solidFill>
                  <a:srgbClr val="FFFFFF"/>
                </a:solidFill>
                <a:latin typeface="Arial"/>
                <a:cs typeface="Arial"/>
              </a:rPr>
              <a:t>application </a:t>
            </a:r>
            <a:r>
              <a:rPr sz="900" spc="-10" dirty="0">
                <a:solidFill>
                  <a:srgbClr val="FFFFFF"/>
                </a:solidFill>
                <a:latin typeface="Arial"/>
                <a:cs typeface="Arial"/>
              </a:rPr>
              <a:t>version</a:t>
            </a:r>
            <a:endParaRPr sz="900">
              <a:latin typeface="Arial"/>
              <a:cs typeface="Arial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700" y="4076700"/>
            <a:ext cx="101600" cy="10160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700" y="4432300"/>
            <a:ext cx="101600" cy="101600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4700" y="4787900"/>
            <a:ext cx="101600" cy="101600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700" y="5143500"/>
            <a:ext cx="101600" cy="101600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749300" y="3632200"/>
            <a:ext cx="4210685" cy="166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solidFill>
                  <a:srgbClr val="333333"/>
                </a:solidFill>
                <a:latin typeface="Arial"/>
                <a:cs typeface="Arial"/>
              </a:rPr>
              <a:t>CI/CD</a:t>
            </a:r>
            <a:r>
              <a:rPr sz="1300" b="1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333333"/>
                </a:solidFill>
                <a:latin typeface="Arial"/>
                <a:cs typeface="Arial"/>
              </a:rPr>
              <a:t>Best</a:t>
            </a:r>
            <a:r>
              <a:rPr sz="1300" b="1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300" b="1" spc="-10" dirty="0">
                <a:solidFill>
                  <a:srgbClr val="333333"/>
                </a:solidFill>
                <a:latin typeface="Arial"/>
                <a:cs typeface="Arial"/>
              </a:rPr>
              <a:t>Practices:</a:t>
            </a:r>
            <a:endParaRPr sz="1300">
              <a:latin typeface="Arial"/>
              <a:cs typeface="Arial"/>
            </a:endParaRPr>
          </a:p>
          <a:p>
            <a:pPr marL="266700" marR="5080">
              <a:lnSpc>
                <a:spcPct val="194400"/>
              </a:lnSpc>
              <a:spcBef>
                <a:spcPts val="180"/>
              </a:spcBef>
            </a:pP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Separate migration execution from application 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deployment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Use database transactions where 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supported</a:t>
            </a:r>
            <a:endParaRPr sz="1200">
              <a:latin typeface="Arial"/>
              <a:cs typeface="Arial"/>
            </a:endParaRPr>
          </a:p>
          <a:p>
            <a:pPr marL="266700" marR="513080">
              <a:lnSpc>
                <a:spcPct val="194400"/>
              </a:lnSpc>
            </a:pP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Always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test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migrations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against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production-like 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data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Implement rollback procedures for critical 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changes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Database Migrations &amp; Flyway </a:t>
            </a:r>
            <a:r>
              <a:rPr spc="-10" dirty="0"/>
              <a:t>Framework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Software Engineering </a:t>
            </a:r>
            <a:r>
              <a:rPr spc="-10" dirty="0"/>
              <a:t>Course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889</Words>
  <Application>Microsoft Office PowerPoint</Application>
  <PresentationFormat>Custom</PresentationFormat>
  <Paragraphs>174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MS Gothic</vt:lpstr>
      <vt:lpstr>Arial</vt:lpstr>
      <vt:lpstr>Courier New</vt:lpstr>
      <vt:lpstr>Times New Roman</vt:lpstr>
      <vt:lpstr>Office Theme</vt:lpstr>
      <vt:lpstr>Database Migrations</vt:lpstr>
      <vt:lpstr>What are Database Migrations?</vt:lpstr>
      <vt:lpstr>Why Use Migration Tools?</vt:lpstr>
      <vt:lpstr>Introduction to Flyway</vt:lpstr>
      <vt:lpstr>Flyway Naming Conventions</vt:lpstr>
      <vt:lpstr>Spring Boot Integration</vt:lpstr>
      <vt:lpstr>Creating Migration Scripts</vt:lpstr>
      <vt:lpstr>Testing Migrations with Testcontainers</vt:lpstr>
      <vt:lpstr>Continuous Deployment Pipeline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subject>unspecified</dc:subject>
  <dc:creator>anonymous</dc:creator>
  <cp:lastModifiedBy>Ilídio Oliveira</cp:lastModifiedBy>
  <cp:revision>1</cp:revision>
  <dcterms:created xsi:type="dcterms:W3CDTF">2025-12-10T15:53:46Z</dcterms:created>
  <dcterms:modified xsi:type="dcterms:W3CDTF">2025-12-10T16:06:19Z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2025-12-10T00:00:00Z</vt:filetime>
  </property>
  <property fmtid="{D5CDD505-2E9C-101B-9397-08002B2CF9AE}" pid="3" name="Creator">
    <vt:lpwstr>ReportLab PDF Library - www.reportlab.com</vt:lpwstr>
  </property>
  <property fmtid="{D5CDD505-2E9C-101B-9397-08002B2CF9AE}" pid="4" name="LastSaved">
    <vt:filetime>2025-12-10T00:00:00Z</vt:filetime>
  </property>
  <property fmtid="{D5CDD505-2E9C-101B-9397-08002B2CF9AE}" pid="5" name="Producer">
    <vt:lpwstr>ReportLab PDF Library - www.reportlab.com</vt:lpwstr>
  </property>
</Properties>
</file>